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344" r:id="rId4"/>
  </p:sldMasterIdLst>
  <p:notesMasterIdLst>
    <p:notesMasterId r:id="rId45"/>
  </p:notesMasterIdLst>
  <p:sldIdLst>
    <p:sldId id="2147482168" r:id="rId5"/>
    <p:sldId id="2076136552" r:id="rId6"/>
    <p:sldId id="2147482183" r:id="rId7"/>
    <p:sldId id="2147482178" r:id="rId8"/>
    <p:sldId id="2147482225" r:id="rId9"/>
    <p:sldId id="2147481214" r:id="rId10"/>
    <p:sldId id="2147481218" r:id="rId11"/>
    <p:sldId id="2147481227" r:id="rId12"/>
    <p:sldId id="2147481219" r:id="rId13"/>
    <p:sldId id="2147481164" r:id="rId14"/>
    <p:sldId id="2147482149" r:id="rId15"/>
    <p:sldId id="2147482184" r:id="rId16"/>
    <p:sldId id="2147482308" r:id="rId17"/>
    <p:sldId id="2147481167" r:id="rId18"/>
    <p:sldId id="2147482150" r:id="rId19"/>
    <p:sldId id="2147482239" r:id="rId20"/>
    <p:sldId id="2147482240" r:id="rId21"/>
    <p:sldId id="2147482242" r:id="rId22"/>
    <p:sldId id="2147482243" r:id="rId23"/>
    <p:sldId id="2147482244" r:id="rId24"/>
    <p:sldId id="2147482246" r:id="rId25"/>
    <p:sldId id="2147482286" r:id="rId26"/>
    <p:sldId id="2147482307" r:id="rId27"/>
    <p:sldId id="2147482248" r:id="rId28"/>
    <p:sldId id="2147482250" r:id="rId29"/>
    <p:sldId id="2147482251" r:id="rId30"/>
    <p:sldId id="2147482253" r:id="rId31"/>
    <p:sldId id="2147482234" r:id="rId32"/>
    <p:sldId id="2147482235" r:id="rId33"/>
    <p:sldId id="2147482236" r:id="rId34"/>
    <p:sldId id="2147482237" r:id="rId35"/>
    <p:sldId id="2147482238" r:id="rId36"/>
    <p:sldId id="2147482191" r:id="rId37"/>
    <p:sldId id="2147482254" r:id="rId38"/>
    <p:sldId id="2147481194" r:id="rId39"/>
    <p:sldId id="2147482179" r:id="rId40"/>
    <p:sldId id="2147481198" r:id="rId41"/>
    <p:sldId id="2147482310" r:id="rId42"/>
    <p:sldId id="2147482255" r:id="rId43"/>
    <p:sldId id="2147481199" r:id="rId44"/>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62C7A9AB-45E2-47C1-A875-80D9B204728A}">
          <p14:sldIdLst>
            <p14:sldId id="2147482168"/>
            <p14:sldId id="2076136552"/>
            <p14:sldId id="2147482183"/>
            <p14:sldId id="2147482178"/>
            <p14:sldId id="2147482225"/>
          </p14:sldIdLst>
        </p14:section>
        <p14:section name="Generative AI" id="{77A4269C-CD98-42E9-AE75-16ABB2A62499}">
          <p14:sldIdLst>
            <p14:sldId id="2147481214"/>
          </p14:sldIdLst>
        </p14:section>
        <p14:section name="Map" id="{706A7607-420F-47C3-AB5D-EEA8D6B83FA5}">
          <p14:sldIdLst>
            <p14:sldId id="2147481218"/>
            <p14:sldId id="2147481227"/>
          </p14:sldIdLst>
        </p14:section>
        <p14:section name="Measure" id="{C7DF4ABE-4E34-4D24-AD2B-7DA319457AC8}">
          <p14:sldIdLst>
            <p14:sldId id="2147481219"/>
          </p14:sldIdLst>
        </p14:section>
        <p14:section name="Manage" id="{A79DF56A-0B59-45A1-BE8B-2131844F596A}">
          <p14:sldIdLst>
            <p14:sldId id="2147481164"/>
            <p14:sldId id="2147482149"/>
            <p14:sldId id="2147482184"/>
            <p14:sldId id="2147482308"/>
            <p14:sldId id="2147481167"/>
            <p14:sldId id="2147482150"/>
            <p14:sldId id="2147482239"/>
            <p14:sldId id="2147482240"/>
            <p14:sldId id="2147482242"/>
            <p14:sldId id="2147482243"/>
            <p14:sldId id="2147482244"/>
            <p14:sldId id="2147482246"/>
            <p14:sldId id="2147482286"/>
            <p14:sldId id="2147482307"/>
            <p14:sldId id="2147482248"/>
            <p14:sldId id="2147482250"/>
            <p14:sldId id="2147482251"/>
            <p14:sldId id="2147482253"/>
            <p14:sldId id="2147482234"/>
            <p14:sldId id="2147482235"/>
            <p14:sldId id="2147482236"/>
            <p14:sldId id="2147482237"/>
            <p14:sldId id="2147482238"/>
            <p14:sldId id="2147482191"/>
            <p14:sldId id="2147482254"/>
          </p14:sldIdLst>
        </p14:section>
        <p14:section name="As a conclusion" id="{CCD4FB71-B678-4E5A-A3F8-B7BDEC645CF4}">
          <p14:sldIdLst>
            <p14:sldId id="2147481194"/>
            <p14:sldId id="2147482179"/>
            <p14:sldId id="2147481198"/>
            <p14:sldId id="2147482310"/>
            <p14:sldId id="2147482255"/>
          </p14:sldIdLst>
        </p14:section>
        <p14:section name="Appendix" id="{0CEA3890-91F0-42A3-8479-7ECD81B67EE9}">
          <p14:sldIdLst>
            <p14:sldId id="214748119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2913604-DF12-2546-3A16-4C16D9670025}" name="Cydney Hoffnagle (CELA)" initials="CH" userId="S::cyhoffna@microsoft.com::50c72e7f-6ecc-4c39-a146-97399ad0b693" providerId="AD"/>
  <p188:author id="{7A19911C-6219-4543-8622-04A953B9F953}" name="Steph Ballard (CELA)" initials="SB(" userId="S::stephballard@microsoft.com::457d40c1-db06-4d5b-b282-a0682444920f" providerId="AD"/>
  <p188:author id="{A0CF6029-842C-16A3-0226-D79EC21323CE}" name="Daniel Kluttz (CELA)" initials="" userId="S::dakluttz@microsoft.com::13541b8b-ed67-4d7e-b3ed-5f8df302af01" providerId="AD"/>
  <p188:author id="{FB0CB540-C421-7DCE-05C3-A2864D3AE389}" name="Brian Wesolowski (CELA)" initials="B(" userId="S::bwesolowski@microsoft.com::b92e7ad0-2643-45ad-9806-2c379b4cdd43" providerId="AD"/>
  <p188:author id="{0FB41745-652E-2147-2A4A-50176497E60F}" name="Keyuna Evans (CELA)" initials="" userId="S::keevans@microsoft.com::653310ed-6ca1-49d8-8b9c-3ff545fb456e" providerId="AD"/>
  <p188:author id="{C5FDCA4C-3580-0A67-9807-663099C69B24}" name="Natasha Crampton (CELA)" initials="N(" userId="S::natashc@microsoft.com::a7764b46-79f3-430f-aaa7-b76e0a372308" providerId="AD"/>
  <p188:author id="{9A35C85E-FE29-EAEC-9EEA-7EF1FC5E1C4D}" name="Ngozi Nwoko (SHE / HER)" initials="NN(/H" userId="S::ngegele@microsoft.com::9009ddd8-c974-48ef-b260-3d9f8b091530" providerId="AD"/>
  <p188:author id="{02F74E66-4DB4-8119-4C38-847D740527DD}" name="Sridhar Sriram (HE/HIM/HIS)" initials="SS(" userId="S::srsriram@microsoft.com::78572d4a-9feb-4a56-9503-f83cd6be8068" providerId="AD"/>
  <p188:author id="{86D93D73-1FDE-59BE-D1F3-8921984AB64E}" name="Madhavi Gosalia" initials="MG" userId="S::mgosalia@microsoft.com::f61be78d-a1af-4196-b27d-9283ee105f96" providerId="AD"/>
  <p188:author id="{E73C328E-1F55-80D0-7179-DCBA6A56BB6D}" name="Owen Larter (CELA)" initials="OL(" userId="S::owlarter@microsoft.com::bec16136-3487-41e7-960b-8dac74532b37" providerId="AD"/>
  <p188:author id="{DF7D7096-447C-6D0E-6FEE-5665E5D09CD8}" name="Hiwot Tesfaye" initials="HT" userId="S::hiwottesfaye@microsoft.com::de475f96-b744-4a6f-ad7e-f7d07c563fd1" providerId="AD"/>
  <p188:author id="{0BEA15AB-8A1F-9E07-024A-2B5AD4C9D619}" name="Mallory Monsma" initials="MM" userId="S::mamonsma@microsoft.com::8c4072d6-91ef-40a7-96da-10e060934994" providerId="AD"/>
  <p188:author id="{6E6728C9-884C-917D-38D8-6755EA7C4588}" name="Marcia Harris (SHE/HER CELA)" initials="MC" userId="S::maharr@microsoft.com::bb7ac3d9-125c-4d26-a695-8b0d5e307fb1" providerId="AD"/>
  <p188:author id="{F55D7AD4-22EF-AFBE-B272-F7B875188AC4}" name="Susan Etlinger" initials="SE" userId="S::setlinger@microsoft.com::e876058b-2483-48ec-a1a1-fffe67878851" providerId="AD"/>
  <p188:author id="{A0F8CBEB-5428-B01F-60B7-808BFD8FBC0F}" name="Leigh Felton" initials="LF" userId="S::lefelton@microsoft.com::b6e6a97e-e0ba-483b-a233-7e32c57a707c" providerId="AD"/>
  <p188:author id="{31C3D6F7-A647-3098-5A2F-F69F1F42580F}" name="David Burt (CELA)" initials="DB" userId="S::davib@microsoft.com::4876f4ff-f1d5-4ca1-8c3f-a922032461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14C"/>
    <a:srgbClr val="D59ED7"/>
    <a:srgbClr val="8DC8E8"/>
    <a:srgbClr val="F5F3F5"/>
    <a:srgbClr val="0078D4"/>
    <a:srgbClr val="57B7FF"/>
    <a:srgbClr val="50E6FF"/>
    <a:srgbClr val="325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F53C22-957C-44D2-86E6-ACB14F285405}" v="8" dt="2024-06-27T13:21:36.7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053" autoAdjust="0"/>
  </p:normalViewPr>
  <p:slideViewPr>
    <p:cSldViewPr snapToGrid="0">
      <p:cViewPr varScale="1">
        <p:scale>
          <a:sx n="60" d="100"/>
          <a:sy n="60" d="100"/>
        </p:scale>
        <p:origin x="1696" y="5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eraud" userId="3b1c6667-7fbc-45cf-ac7c-d346ed9edd62" providerId="ADAL" clId="{29F53C22-957C-44D2-86E6-ACB14F285405}"/>
    <pc:docChg chg="undo custSel delSld modSld modMainMaster modSection">
      <pc:chgData name="Philippe Beraud" userId="3b1c6667-7fbc-45cf-ac7c-d346ed9edd62" providerId="ADAL" clId="{29F53C22-957C-44D2-86E6-ACB14F285405}" dt="2024-07-04T10:09:57.448" v="316" actId="47"/>
      <pc:docMkLst>
        <pc:docMk/>
      </pc:docMkLst>
      <pc:sldChg chg="modNotesTx">
        <pc:chgData name="Philippe Beraud" userId="3b1c6667-7fbc-45cf-ac7c-d346ed9edd62" providerId="ADAL" clId="{29F53C22-957C-44D2-86E6-ACB14F285405}" dt="2024-06-24T10:07:22.313" v="51" actId="2711"/>
        <pc:sldMkLst>
          <pc:docMk/>
          <pc:sldMk cId="3157651580" sldId="2076136552"/>
        </pc:sldMkLst>
      </pc:sldChg>
      <pc:sldChg chg="modNotesTx">
        <pc:chgData name="Philippe Beraud" userId="3b1c6667-7fbc-45cf-ac7c-d346ed9edd62" providerId="ADAL" clId="{29F53C22-957C-44D2-86E6-ACB14F285405}" dt="2024-06-24T10:08:25.254" v="63" actId="2711"/>
        <pc:sldMkLst>
          <pc:docMk/>
          <pc:sldMk cId="4104276124" sldId="2147481164"/>
        </pc:sldMkLst>
      </pc:sldChg>
      <pc:sldChg chg="modNotesTx">
        <pc:chgData name="Philippe Beraud" userId="3b1c6667-7fbc-45cf-ac7c-d346ed9edd62" providerId="ADAL" clId="{29F53C22-957C-44D2-86E6-ACB14F285405}" dt="2024-06-24T11:54:03.270" v="237" actId="27107"/>
        <pc:sldMkLst>
          <pc:docMk/>
          <pc:sldMk cId="107800168" sldId="2147481167"/>
        </pc:sldMkLst>
      </pc:sldChg>
      <pc:sldChg chg="addSp delSp modSp mod modAnim modNotesTx">
        <pc:chgData name="Philippe Beraud" userId="3b1c6667-7fbc-45cf-ac7c-d346ed9edd62" providerId="ADAL" clId="{29F53C22-957C-44D2-86E6-ACB14F285405}" dt="2024-06-24T11:57:55.124" v="273" actId="1076"/>
        <pc:sldMkLst>
          <pc:docMk/>
          <pc:sldMk cId="1523088500" sldId="2147481194"/>
        </pc:sldMkLst>
        <pc:spChg chg="del">
          <ac:chgData name="Philippe Beraud" userId="3b1c6667-7fbc-45cf-ac7c-d346ed9edd62" providerId="ADAL" clId="{29F53C22-957C-44D2-86E6-ACB14F285405}" dt="2024-06-24T11:57:21.163" v="268" actId="478"/>
          <ac:spMkLst>
            <pc:docMk/>
            <pc:sldMk cId="1523088500" sldId="2147481194"/>
            <ac:spMk id="11" creationId="{9B60F220-06C4-EC11-C5F2-6C790DBDC57D}"/>
          </ac:spMkLst>
        </pc:spChg>
        <pc:spChg chg="mod">
          <ac:chgData name="Philippe Beraud" userId="3b1c6667-7fbc-45cf-ac7c-d346ed9edd62" providerId="ADAL" clId="{29F53C22-957C-44D2-86E6-ACB14F285405}" dt="2024-06-24T11:57:48.724" v="272" actId="108"/>
          <ac:spMkLst>
            <pc:docMk/>
            <pc:sldMk cId="1523088500" sldId="2147481194"/>
            <ac:spMk id="33" creationId="{475DC8F6-6D4B-D9D4-80E1-942043AB699D}"/>
          </ac:spMkLst>
        </pc:spChg>
        <pc:picChg chg="add mod">
          <ac:chgData name="Philippe Beraud" userId="3b1c6667-7fbc-45cf-ac7c-d346ed9edd62" providerId="ADAL" clId="{29F53C22-957C-44D2-86E6-ACB14F285405}" dt="2024-06-24T11:57:55.124" v="273" actId="1076"/>
          <ac:picMkLst>
            <pc:docMk/>
            <pc:sldMk cId="1523088500" sldId="2147481194"/>
            <ac:picMk id="2" creationId="{5F4F4C77-35CF-2AFC-EC2A-053D7DC1D5AF}"/>
          </ac:picMkLst>
        </pc:picChg>
        <pc:picChg chg="del">
          <ac:chgData name="Philippe Beraud" userId="3b1c6667-7fbc-45cf-ac7c-d346ed9edd62" providerId="ADAL" clId="{29F53C22-957C-44D2-86E6-ACB14F285405}" dt="2024-06-24T11:57:21.163" v="268" actId="478"/>
          <ac:picMkLst>
            <pc:docMk/>
            <pc:sldMk cId="1523088500" sldId="2147481194"/>
            <ac:picMk id="13" creationId="{8BD9A575-7324-C459-0AC9-EAB940A9FDB0}"/>
          </ac:picMkLst>
        </pc:picChg>
      </pc:sldChg>
      <pc:sldChg chg="modSp mod modNotesTx">
        <pc:chgData name="Philippe Beraud" userId="3b1c6667-7fbc-45cf-ac7c-d346ed9edd62" providerId="ADAL" clId="{29F53C22-957C-44D2-86E6-ACB14F285405}" dt="2024-06-24T11:58:23.488" v="294" actId="20577"/>
        <pc:sldMkLst>
          <pc:docMk/>
          <pc:sldMk cId="3966871117" sldId="2147481198"/>
        </pc:sldMkLst>
        <pc:spChg chg="mod">
          <ac:chgData name="Philippe Beraud" userId="3b1c6667-7fbc-45cf-ac7c-d346ed9edd62" providerId="ADAL" clId="{29F53C22-957C-44D2-86E6-ACB14F285405}" dt="2024-06-24T11:58:23.488" v="294" actId="20577"/>
          <ac:spMkLst>
            <pc:docMk/>
            <pc:sldMk cId="3966871117" sldId="2147481198"/>
            <ac:spMk id="7" creationId="{BE81A98B-73C3-3CA9-4276-77329A2C0858}"/>
          </ac:spMkLst>
        </pc:spChg>
      </pc:sldChg>
      <pc:sldChg chg="modNotesTx">
        <pc:chgData name="Philippe Beraud" userId="3b1c6667-7fbc-45cf-ac7c-d346ed9edd62" providerId="ADAL" clId="{29F53C22-957C-44D2-86E6-ACB14F285405}" dt="2024-06-24T10:07:52.923" v="56" actId="2711"/>
        <pc:sldMkLst>
          <pc:docMk/>
          <pc:sldMk cId="3433216236" sldId="2147481214"/>
        </pc:sldMkLst>
      </pc:sldChg>
      <pc:sldChg chg="modNotesTx">
        <pc:chgData name="Philippe Beraud" userId="3b1c6667-7fbc-45cf-ac7c-d346ed9edd62" providerId="ADAL" clId="{29F53C22-957C-44D2-86E6-ACB14F285405}" dt="2024-06-24T11:49:54.933" v="191" actId="790"/>
        <pc:sldMkLst>
          <pc:docMk/>
          <pc:sldMk cId="3857653441" sldId="2147481218"/>
        </pc:sldMkLst>
      </pc:sldChg>
      <pc:sldChg chg="modNotesTx">
        <pc:chgData name="Philippe Beraud" userId="3b1c6667-7fbc-45cf-ac7c-d346ed9edd62" providerId="ADAL" clId="{29F53C22-957C-44D2-86E6-ACB14F285405}" dt="2024-06-24T11:52:41.952" v="222" actId="20577"/>
        <pc:sldMkLst>
          <pc:docMk/>
          <pc:sldMk cId="1547338022" sldId="2147481219"/>
        </pc:sldMkLst>
      </pc:sldChg>
      <pc:sldChg chg="modSp mod modNotesTx">
        <pc:chgData name="Philippe Beraud" userId="3b1c6667-7fbc-45cf-ac7c-d346ed9edd62" providerId="ADAL" clId="{29F53C22-957C-44D2-86E6-ACB14F285405}" dt="2024-06-24T11:53:39.706" v="232" actId="403"/>
        <pc:sldMkLst>
          <pc:docMk/>
          <pc:sldMk cId="2214099533" sldId="2147481227"/>
        </pc:sldMkLst>
        <pc:spChg chg="mod">
          <ac:chgData name="Philippe Beraud" userId="3b1c6667-7fbc-45cf-ac7c-d346ed9edd62" providerId="ADAL" clId="{29F53C22-957C-44D2-86E6-ACB14F285405}" dt="2024-06-24T11:53:39.706" v="232" actId="403"/>
          <ac:spMkLst>
            <pc:docMk/>
            <pc:sldMk cId="2214099533" sldId="2147481227"/>
            <ac:spMk id="2" creationId="{B303497C-8766-16DB-E33C-1602C9294D96}"/>
          </ac:spMkLst>
        </pc:spChg>
        <pc:spChg chg="mod">
          <ac:chgData name="Philippe Beraud" userId="3b1c6667-7fbc-45cf-ac7c-d346ed9edd62" providerId="ADAL" clId="{29F53C22-957C-44D2-86E6-ACB14F285405}" dt="2024-06-24T11:50:36.753" v="195" actId="1076"/>
          <ac:spMkLst>
            <pc:docMk/>
            <pc:sldMk cId="2214099533" sldId="2147481227"/>
            <ac:spMk id="3" creationId="{C1CD58EB-325D-548D-7A40-702BDF9534CD}"/>
          </ac:spMkLst>
        </pc:spChg>
        <pc:spChg chg="mod">
          <ac:chgData name="Philippe Beraud" userId="3b1c6667-7fbc-45cf-ac7c-d346ed9edd62" providerId="ADAL" clId="{29F53C22-957C-44D2-86E6-ACB14F285405}" dt="2024-06-24T11:50:36.753" v="195" actId="1076"/>
          <ac:spMkLst>
            <pc:docMk/>
            <pc:sldMk cId="2214099533" sldId="2147481227"/>
            <ac:spMk id="18" creationId="{AE6D976B-6777-B8B1-1A84-3E12D216F133}"/>
          </ac:spMkLst>
        </pc:spChg>
        <pc:spChg chg="mod">
          <ac:chgData name="Philippe Beraud" userId="3b1c6667-7fbc-45cf-ac7c-d346ed9edd62" providerId="ADAL" clId="{29F53C22-957C-44D2-86E6-ACB14F285405}" dt="2024-06-24T11:50:36.753" v="195" actId="1076"/>
          <ac:spMkLst>
            <pc:docMk/>
            <pc:sldMk cId="2214099533" sldId="2147481227"/>
            <ac:spMk id="21" creationId="{D8045B60-EE85-931E-006E-EB8BBB99C63C}"/>
          </ac:spMkLst>
        </pc:spChg>
        <pc:spChg chg="mod">
          <ac:chgData name="Philippe Beraud" userId="3b1c6667-7fbc-45cf-ac7c-d346ed9edd62" providerId="ADAL" clId="{29F53C22-957C-44D2-86E6-ACB14F285405}" dt="2024-06-24T11:50:36.753" v="195" actId="1076"/>
          <ac:spMkLst>
            <pc:docMk/>
            <pc:sldMk cId="2214099533" sldId="2147481227"/>
            <ac:spMk id="22" creationId="{3E47852F-7D19-F775-2F7F-C8219C8FA6AB}"/>
          </ac:spMkLst>
        </pc:spChg>
        <pc:spChg chg="mod">
          <ac:chgData name="Philippe Beraud" userId="3b1c6667-7fbc-45cf-ac7c-d346ed9edd62" providerId="ADAL" clId="{29F53C22-957C-44D2-86E6-ACB14F285405}" dt="2024-06-24T11:50:36.753" v="195" actId="1076"/>
          <ac:spMkLst>
            <pc:docMk/>
            <pc:sldMk cId="2214099533" sldId="2147481227"/>
            <ac:spMk id="24" creationId="{D454C94A-C29F-7D8A-FB2B-D8140BB16AA4}"/>
          </ac:spMkLst>
        </pc:spChg>
      </pc:sldChg>
      <pc:sldChg chg="modNotesTx">
        <pc:chgData name="Philippe Beraud" userId="3b1c6667-7fbc-45cf-ac7c-d346ed9edd62" providerId="ADAL" clId="{29F53C22-957C-44D2-86E6-ACB14F285405}" dt="2024-06-24T10:08:33.312" v="65" actId="2711"/>
        <pc:sldMkLst>
          <pc:docMk/>
          <pc:sldMk cId="83784341" sldId="2147482149"/>
        </pc:sldMkLst>
      </pc:sldChg>
      <pc:sldChg chg="modNotesTx">
        <pc:chgData name="Philippe Beraud" userId="3b1c6667-7fbc-45cf-ac7c-d346ed9edd62" providerId="ADAL" clId="{29F53C22-957C-44D2-86E6-ACB14F285405}" dt="2024-06-24T10:08:52.273" v="69" actId="2711"/>
        <pc:sldMkLst>
          <pc:docMk/>
          <pc:sldMk cId="740181542" sldId="2147482150"/>
        </pc:sldMkLst>
      </pc:sldChg>
      <pc:sldChg chg="modSp mod">
        <pc:chgData name="Philippe Beraud" userId="3b1c6667-7fbc-45cf-ac7c-d346ed9edd62" providerId="ADAL" clId="{29F53C22-957C-44D2-86E6-ACB14F285405}" dt="2024-06-27T13:21:27.406" v="310" actId="20577"/>
        <pc:sldMkLst>
          <pc:docMk/>
          <pc:sldMk cId="2672061416" sldId="2147482168"/>
        </pc:sldMkLst>
        <pc:spChg chg="mod">
          <ac:chgData name="Philippe Beraud" userId="3b1c6667-7fbc-45cf-ac7c-d346ed9edd62" providerId="ADAL" clId="{29F53C22-957C-44D2-86E6-ACB14F285405}" dt="2024-06-27T13:21:27.406" v="310" actId="20577"/>
          <ac:spMkLst>
            <pc:docMk/>
            <pc:sldMk cId="2672061416" sldId="2147482168"/>
            <ac:spMk id="2" creationId="{D1FADB4E-373E-E570-3A0B-3D4E1F2497E1}"/>
          </ac:spMkLst>
        </pc:spChg>
      </pc:sldChg>
      <pc:sldChg chg="modNotesTx">
        <pc:chgData name="Philippe Beraud" userId="3b1c6667-7fbc-45cf-ac7c-d346ed9edd62" providerId="ADAL" clId="{29F53C22-957C-44D2-86E6-ACB14F285405}" dt="2024-06-24T10:07:35.250" v="53" actId="2711"/>
        <pc:sldMkLst>
          <pc:docMk/>
          <pc:sldMk cId="2357003399" sldId="2147482178"/>
        </pc:sldMkLst>
      </pc:sldChg>
      <pc:sldChg chg="modNotesTx">
        <pc:chgData name="Philippe Beraud" userId="3b1c6667-7fbc-45cf-ac7c-d346ed9edd62" providerId="ADAL" clId="{29F53C22-957C-44D2-86E6-ACB14F285405}" dt="2024-06-24T10:14:04.322" v="127" actId="2711"/>
        <pc:sldMkLst>
          <pc:docMk/>
          <pc:sldMk cId="769473186" sldId="2147482179"/>
        </pc:sldMkLst>
      </pc:sldChg>
      <pc:sldChg chg="modNotesTx">
        <pc:chgData name="Philippe Beraud" userId="3b1c6667-7fbc-45cf-ac7c-d346ed9edd62" providerId="ADAL" clId="{29F53C22-957C-44D2-86E6-ACB14F285405}" dt="2024-06-24T11:50:17.102" v="194" actId="20577"/>
        <pc:sldMkLst>
          <pc:docMk/>
          <pc:sldMk cId="2826023215" sldId="2147482183"/>
        </pc:sldMkLst>
      </pc:sldChg>
      <pc:sldChg chg="modNotesTx">
        <pc:chgData name="Philippe Beraud" userId="3b1c6667-7fbc-45cf-ac7c-d346ed9edd62" providerId="ADAL" clId="{29F53C22-957C-44D2-86E6-ACB14F285405}" dt="2024-06-24T10:08:38.234" v="66" actId="2711"/>
        <pc:sldMkLst>
          <pc:docMk/>
          <pc:sldMk cId="1169707928" sldId="2147482184"/>
        </pc:sldMkLst>
      </pc:sldChg>
      <pc:sldChg chg="modNotesTx">
        <pc:chgData name="Philippe Beraud" userId="3b1c6667-7fbc-45cf-ac7c-d346ed9edd62" providerId="ADAL" clId="{29F53C22-957C-44D2-86E6-ACB14F285405}" dt="2024-06-24T10:13:41.119" v="123" actId="2711"/>
        <pc:sldMkLst>
          <pc:docMk/>
          <pc:sldMk cId="443994431" sldId="2147482191"/>
        </pc:sldMkLst>
      </pc:sldChg>
      <pc:sldChg chg="modSp mod modNotesTx">
        <pc:chgData name="Philippe Beraud" userId="3b1c6667-7fbc-45cf-ac7c-d346ed9edd62" providerId="ADAL" clId="{29F53C22-957C-44D2-86E6-ACB14F285405}" dt="2024-06-27T10:26:59.746" v="299" actId="1076"/>
        <pc:sldMkLst>
          <pc:docMk/>
          <pc:sldMk cId="2733533565" sldId="2147482225"/>
        </pc:sldMkLst>
        <pc:spChg chg="mod">
          <ac:chgData name="Philippe Beraud" userId="3b1c6667-7fbc-45cf-ac7c-d346ed9edd62" providerId="ADAL" clId="{29F53C22-957C-44D2-86E6-ACB14F285405}" dt="2024-06-27T10:26:59.746" v="299" actId="1076"/>
          <ac:spMkLst>
            <pc:docMk/>
            <pc:sldMk cId="2733533565" sldId="2147482225"/>
            <ac:spMk id="65" creationId="{BE6CD5A8-3563-BB28-131E-8788EF343BD3}"/>
          </ac:spMkLst>
        </pc:spChg>
      </pc:sldChg>
      <pc:sldChg chg="modNotesTx">
        <pc:chgData name="Philippe Beraud" userId="3b1c6667-7fbc-45cf-ac7c-d346ed9edd62" providerId="ADAL" clId="{29F53C22-957C-44D2-86E6-ACB14F285405}" dt="2024-06-24T10:05:02.788" v="29"/>
        <pc:sldMkLst>
          <pc:docMk/>
          <pc:sldMk cId="343538671" sldId="2147482234"/>
        </pc:sldMkLst>
      </pc:sldChg>
      <pc:sldChg chg="modNotesTx">
        <pc:chgData name="Philippe Beraud" userId="3b1c6667-7fbc-45cf-ac7c-d346ed9edd62" providerId="ADAL" clId="{29F53C22-957C-44D2-86E6-ACB14F285405}" dt="2024-06-24T10:13:07.850" v="116" actId="20577"/>
        <pc:sldMkLst>
          <pc:docMk/>
          <pc:sldMk cId="1933536793" sldId="2147482235"/>
        </pc:sldMkLst>
      </pc:sldChg>
      <pc:sldChg chg="modNotesTx">
        <pc:chgData name="Philippe Beraud" userId="3b1c6667-7fbc-45cf-ac7c-d346ed9edd62" providerId="ADAL" clId="{29F53C22-957C-44D2-86E6-ACB14F285405}" dt="2024-06-24T10:13:13.230" v="117" actId="2711"/>
        <pc:sldMkLst>
          <pc:docMk/>
          <pc:sldMk cId="1251366161" sldId="2147482236"/>
        </pc:sldMkLst>
      </pc:sldChg>
      <pc:sldChg chg="modNotesTx">
        <pc:chgData name="Philippe Beraud" userId="3b1c6667-7fbc-45cf-ac7c-d346ed9edd62" providerId="ADAL" clId="{29F53C22-957C-44D2-86E6-ACB14F285405}" dt="2024-06-24T10:13:17.223" v="118" actId="2711"/>
        <pc:sldMkLst>
          <pc:docMk/>
          <pc:sldMk cId="2509449667" sldId="2147482237"/>
        </pc:sldMkLst>
      </pc:sldChg>
      <pc:sldChg chg="modSp modNotesTx">
        <pc:chgData name="Philippe Beraud" userId="3b1c6667-7fbc-45cf-ac7c-d346ed9edd62" providerId="ADAL" clId="{29F53C22-957C-44D2-86E6-ACB14F285405}" dt="2024-06-24T11:56:48.460" v="263" actId="20577"/>
        <pc:sldMkLst>
          <pc:docMk/>
          <pc:sldMk cId="462829142" sldId="2147482238"/>
        </pc:sldMkLst>
        <pc:spChg chg="mod">
          <ac:chgData name="Philippe Beraud" userId="3b1c6667-7fbc-45cf-ac7c-d346ed9edd62" providerId="ADAL" clId="{29F53C22-957C-44D2-86E6-ACB14F285405}" dt="2024-06-24T11:56:34.440" v="259" actId="20577"/>
          <ac:spMkLst>
            <pc:docMk/>
            <pc:sldMk cId="462829142" sldId="2147482238"/>
            <ac:spMk id="8" creationId="{4107F52A-9E30-3384-B250-C36288D4D4BC}"/>
          </ac:spMkLst>
        </pc:spChg>
      </pc:sldChg>
      <pc:sldChg chg="modNotesTx">
        <pc:chgData name="Philippe Beraud" userId="3b1c6667-7fbc-45cf-ac7c-d346ed9edd62" providerId="ADAL" clId="{29F53C22-957C-44D2-86E6-ACB14F285405}" dt="2024-06-24T10:08:56.932" v="70" actId="2711"/>
        <pc:sldMkLst>
          <pc:docMk/>
          <pc:sldMk cId="3088982457" sldId="2147482239"/>
        </pc:sldMkLst>
      </pc:sldChg>
      <pc:sldChg chg="modNotesTx">
        <pc:chgData name="Philippe Beraud" userId="3b1c6667-7fbc-45cf-ac7c-d346ed9edd62" providerId="ADAL" clId="{29F53C22-957C-44D2-86E6-ACB14F285405}" dt="2024-06-24T10:09:00.993" v="71" actId="2711"/>
        <pc:sldMkLst>
          <pc:docMk/>
          <pc:sldMk cId="2789538352" sldId="2147482240"/>
        </pc:sldMkLst>
      </pc:sldChg>
      <pc:sldChg chg="modNotesTx">
        <pc:chgData name="Philippe Beraud" userId="3b1c6667-7fbc-45cf-ac7c-d346ed9edd62" providerId="ADAL" clId="{29F53C22-957C-44D2-86E6-ACB14F285405}" dt="2024-06-24T10:09:06.535" v="72" actId="2711"/>
        <pc:sldMkLst>
          <pc:docMk/>
          <pc:sldMk cId="1003730303" sldId="2147482242"/>
        </pc:sldMkLst>
      </pc:sldChg>
      <pc:sldChg chg="modNotesTx">
        <pc:chgData name="Philippe Beraud" userId="3b1c6667-7fbc-45cf-ac7c-d346ed9edd62" providerId="ADAL" clId="{29F53C22-957C-44D2-86E6-ACB14F285405}" dt="2024-06-24T10:09:10.758" v="73" actId="2711"/>
        <pc:sldMkLst>
          <pc:docMk/>
          <pc:sldMk cId="3518215588" sldId="2147482243"/>
        </pc:sldMkLst>
      </pc:sldChg>
      <pc:sldChg chg="modNotesTx">
        <pc:chgData name="Philippe Beraud" userId="3b1c6667-7fbc-45cf-ac7c-d346ed9edd62" providerId="ADAL" clId="{29F53C22-957C-44D2-86E6-ACB14F285405}" dt="2024-06-24T10:09:19.106" v="74" actId="2711"/>
        <pc:sldMkLst>
          <pc:docMk/>
          <pc:sldMk cId="3918579010" sldId="2147482246"/>
        </pc:sldMkLst>
      </pc:sldChg>
      <pc:sldChg chg="modNotesTx">
        <pc:chgData name="Philippe Beraud" userId="3b1c6667-7fbc-45cf-ac7c-d346ed9edd62" providerId="ADAL" clId="{29F53C22-957C-44D2-86E6-ACB14F285405}" dt="2024-06-24T10:10:00.096" v="82" actId="2711"/>
        <pc:sldMkLst>
          <pc:docMk/>
          <pc:sldMk cId="3947056165" sldId="2147482250"/>
        </pc:sldMkLst>
      </pc:sldChg>
      <pc:sldChg chg="modNotesTx">
        <pc:chgData name="Philippe Beraud" userId="3b1c6667-7fbc-45cf-ac7c-d346ed9edd62" providerId="ADAL" clId="{29F53C22-957C-44D2-86E6-ACB14F285405}" dt="2024-06-24T10:10:26.520" v="91" actId="20577"/>
        <pc:sldMkLst>
          <pc:docMk/>
          <pc:sldMk cId="4114396657" sldId="2147482251"/>
        </pc:sldMkLst>
      </pc:sldChg>
      <pc:sldChg chg="modNotesTx">
        <pc:chgData name="Philippe Beraud" userId="3b1c6667-7fbc-45cf-ac7c-d346ed9edd62" providerId="ADAL" clId="{29F53C22-957C-44D2-86E6-ACB14F285405}" dt="2024-06-24T10:12:33.633" v="105" actId="313"/>
        <pc:sldMkLst>
          <pc:docMk/>
          <pc:sldMk cId="4115681716" sldId="2147482253"/>
        </pc:sldMkLst>
      </pc:sldChg>
      <pc:sldChg chg="modNotesTx">
        <pc:chgData name="Philippe Beraud" userId="3b1c6667-7fbc-45cf-ac7c-d346ed9edd62" providerId="ADAL" clId="{29F53C22-957C-44D2-86E6-ACB14F285405}" dt="2024-06-24T11:57:07.646" v="267" actId="20577"/>
        <pc:sldMkLst>
          <pc:docMk/>
          <pc:sldMk cId="2228144592" sldId="2147482254"/>
        </pc:sldMkLst>
      </pc:sldChg>
      <pc:sldChg chg="del modNotesTx">
        <pc:chgData name="Philippe Beraud" userId="3b1c6667-7fbc-45cf-ac7c-d346ed9edd62" providerId="ADAL" clId="{29F53C22-957C-44D2-86E6-ACB14F285405}" dt="2024-07-04T10:04:33.592" v="312" actId="47"/>
        <pc:sldMkLst>
          <pc:docMk/>
          <pc:sldMk cId="2977233788" sldId="2147482256"/>
        </pc:sldMkLst>
      </pc:sldChg>
      <pc:sldChg chg="del modNotesTx">
        <pc:chgData name="Philippe Beraud" userId="3b1c6667-7fbc-45cf-ac7c-d346ed9edd62" providerId="ADAL" clId="{29F53C22-957C-44D2-86E6-ACB14F285405}" dt="2024-07-04T10:04:34.543" v="313" actId="47"/>
        <pc:sldMkLst>
          <pc:docMk/>
          <pc:sldMk cId="3468385402" sldId="2147482257"/>
        </pc:sldMkLst>
      </pc:sldChg>
      <pc:sldChg chg="del">
        <pc:chgData name="Philippe Beraud" userId="3b1c6667-7fbc-45cf-ac7c-d346ed9edd62" providerId="ADAL" clId="{29F53C22-957C-44D2-86E6-ACB14F285405}" dt="2024-07-04T10:09:52.571" v="314" actId="47"/>
        <pc:sldMkLst>
          <pc:docMk/>
          <pc:sldMk cId="1968934557" sldId="2147482279"/>
        </pc:sldMkLst>
      </pc:sldChg>
      <pc:sldChg chg="modSp mod modNotesTx">
        <pc:chgData name="Philippe Beraud" userId="3b1c6667-7fbc-45cf-ac7c-d346ed9edd62" providerId="ADAL" clId="{29F53C22-957C-44D2-86E6-ACB14F285405}" dt="2024-06-24T11:54:58.013" v="254" actId="20577"/>
        <pc:sldMkLst>
          <pc:docMk/>
          <pc:sldMk cId="1269308670" sldId="2147482286"/>
        </pc:sldMkLst>
        <pc:spChg chg="mod">
          <ac:chgData name="Philippe Beraud" userId="3b1c6667-7fbc-45cf-ac7c-d346ed9edd62" providerId="ADAL" clId="{29F53C22-957C-44D2-86E6-ACB14F285405}" dt="2024-06-24T11:54:42.204" v="238" actId="790"/>
          <ac:spMkLst>
            <pc:docMk/>
            <pc:sldMk cId="1269308670" sldId="2147482286"/>
            <ac:spMk id="13" creationId="{194484CE-C624-9E35-3498-B5E4904C10BB}"/>
          </ac:spMkLst>
        </pc:spChg>
      </pc:sldChg>
      <pc:sldChg chg="del modNotesTx">
        <pc:chgData name="Philippe Beraud" userId="3b1c6667-7fbc-45cf-ac7c-d346ed9edd62" providerId="ADAL" clId="{29F53C22-957C-44D2-86E6-ACB14F285405}" dt="2024-07-04T10:09:55.954" v="315" actId="47"/>
        <pc:sldMkLst>
          <pc:docMk/>
          <pc:sldMk cId="477854530" sldId="2147482290"/>
        </pc:sldMkLst>
      </pc:sldChg>
      <pc:sldChg chg="del modNotesTx">
        <pc:chgData name="Philippe Beraud" userId="3b1c6667-7fbc-45cf-ac7c-d346ed9edd62" providerId="ADAL" clId="{29F53C22-957C-44D2-86E6-ACB14F285405}" dt="2024-07-04T10:09:57.448" v="316" actId="47"/>
        <pc:sldMkLst>
          <pc:docMk/>
          <pc:sldMk cId="606851679" sldId="2147482292"/>
        </pc:sldMkLst>
      </pc:sldChg>
      <pc:sldChg chg="del modNotesTx">
        <pc:chgData name="Philippe Beraud" userId="3b1c6667-7fbc-45cf-ac7c-d346ed9edd62" providerId="ADAL" clId="{29F53C22-957C-44D2-86E6-ACB14F285405}" dt="2024-07-04T10:04:27.862" v="311" actId="47"/>
        <pc:sldMkLst>
          <pc:docMk/>
          <pc:sldMk cId="1114332615" sldId="2147482302"/>
        </pc:sldMkLst>
      </pc:sldChg>
      <pc:sldChg chg="modSp mod modNotesTx">
        <pc:chgData name="Philippe Beraud" userId="3b1c6667-7fbc-45cf-ac7c-d346ed9edd62" providerId="ADAL" clId="{29F53C22-957C-44D2-86E6-ACB14F285405}" dt="2024-06-24T11:55:34.236" v="258" actId="790"/>
        <pc:sldMkLst>
          <pc:docMk/>
          <pc:sldMk cId="1919111414" sldId="2147482307"/>
        </pc:sldMkLst>
        <pc:spChg chg="mod">
          <ac:chgData name="Philippe Beraud" userId="3b1c6667-7fbc-45cf-ac7c-d346ed9edd62" providerId="ADAL" clId="{29F53C22-957C-44D2-86E6-ACB14F285405}" dt="2024-06-24T11:55:27.483" v="257" actId="313"/>
          <ac:spMkLst>
            <pc:docMk/>
            <pc:sldMk cId="1919111414" sldId="2147482307"/>
            <ac:spMk id="3" creationId="{FD6B189B-F523-F6B1-1411-A5D9EE299B84}"/>
          </ac:spMkLst>
        </pc:spChg>
        <pc:spChg chg="mod">
          <ac:chgData name="Philippe Beraud" userId="3b1c6667-7fbc-45cf-ac7c-d346ed9edd62" providerId="ADAL" clId="{29F53C22-957C-44D2-86E6-ACB14F285405}" dt="2024-06-24T11:55:34.236" v="258" actId="790"/>
          <ac:spMkLst>
            <pc:docMk/>
            <pc:sldMk cId="1919111414" sldId="2147482307"/>
            <ac:spMk id="4" creationId="{61299F90-2B4B-9B06-7E9E-4377AE5610DB}"/>
          </ac:spMkLst>
        </pc:spChg>
        <pc:spChg chg="mod">
          <ac:chgData name="Philippe Beraud" userId="3b1c6667-7fbc-45cf-ac7c-d346ed9edd62" providerId="ADAL" clId="{29F53C22-957C-44D2-86E6-ACB14F285405}" dt="2024-06-24T11:55:11.921" v="256" actId="790"/>
          <ac:spMkLst>
            <pc:docMk/>
            <pc:sldMk cId="1919111414" sldId="2147482307"/>
            <ac:spMk id="7" creationId="{1CD2F136-48F5-3F51-79BD-AF3E41110170}"/>
          </ac:spMkLst>
        </pc:spChg>
      </pc:sldChg>
      <pc:sldChg chg="modNotesTx">
        <pc:chgData name="Philippe Beraud" userId="3b1c6667-7fbc-45cf-ac7c-d346ed9edd62" providerId="ADAL" clId="{29F53C22-957C-44D2-86E6-ACB14F285405}" dt="2024-06-24T10:08:43.201" v="67" actId="2711"/>
        <pc:sldMkLst>
          <pc:docMk/>
          <pc:sldMk cId="2752578746" sldId="2147482308"/>
        </pc:sldMkLst>
      </pc:sldChg>
      <pc:sldChg chg="modNotesTx">
        <pc:chgData name="Philippe Beraud" userId="3b1c6667-7fbc-45cf-ac7c-d346ed9edd62" providerId="ADAL" clId="{29F53C22-957C-44D2-86E6-ACB14F285405}" dt="2024-06-24T10:06:20.276" v="45"/>
        <pc:sldMkLst>
          <pc:docMk/>
          <pc:sldMk cId="1597136735" sldId="2147482310"/>
        </pc:sldMkLst>
      </pc:sldChg>
      <pc:sldMasterChg chg="modSldLayout">
        <pc:chgData name="Philippe Beraud" userId="3b1c6667-7fbc-45cf-ac7c-d346ed9edd62" providerId="ADAL" clId="{29F53C22-957C-44D2-86E6-ACB14F285405}" dt="2024-06-27T10:24:30.433" v="297"/>
        <pc:sldMasterMkLst>
          <pc:docMk/>
          <pc:sldMasterMk cId="1430101806" sldId="2147486344"/>
        </pc:sldMasterMkLst>
        <pc:sldLayoutChg chg="modSp mod">
          <pc:chgData name="Philippe Beraud" userId="3b1c6667-7fbc-45cf-ac7c-d346ed9edd62" providerId="ADAL" clId="{29F53C22-957C-44D2-86E6-ACB14F285405}" dt="2024-06-27T10:24:30.433" v="297"/>
          <pc:sldLayoutMkLst>
            <pc:docMk/>
            <pc:sldMasterMk cId="1430101806" sldId="2147486344"/>
            <pc:sldLayoutMk cId="1559707726" sldId="2147486410"/>
          </pc:sldLayoutMkLst>
          <pc:spChg chg="mod">
            <ac:chgData name="Philippe Beraud" userId="3b1c6667-7fbc-45cf-ac7c-d346ed9edd62" providerId="ADAL" clId="{29F53C22-957C-44D2-86E6-ACB14F285405}" dt="2024-06-27T10:24:30.433" v="297"/>
            <ac:spMkLst>
              <pc:docMk/>
              <pc:sldMasterMk cId="1430101806" sldId="2147486344"/>
              <pc:sldLayoutMk cId="1559707726" sldId="2147486410"/>
              <ac:spMk id="7" creationId="{D2B0579E-E1A2-A7D2-699B-A23C505A605A}"/>
            </ac:spMkLst>
          </pc:spChg>
        </pc:sldLayoutChg>
      </pc:sldMasterChg>
    </pc:docChg>
  </pc:docChgLst>
  <pc:docChgLst>
    <pc:chgData name="Philippe Beraud" userId="3b1c6667-7fbc-45cf-ac7c-d346ed9edd62" providerId="ADAL" clId="{A72E7D88-5D1E-4CE1-87FE-95A0D157784D}"/>
    <pc:docChg chg="modSld">
      <pc:chgData name="Philippe Beraud" userId="3b1c6667-7fbc-45cf-ac7c-d346ed9edd62" providerId="ADAL" clId="{A72E7D88-5D1E-4CE1-87FE-95A0D157784D}" dt="2024-06-27T14:39:53.680" v="34" actId="20577"/>
      <pc:docMkLst>
        <pc:docMk/>
      </pc:docMkLst>
      <pc:sldChg chg="modNotesTx">
        <pc:chgData name="Philippe Beraud" userId="3b1c6667-7fbc-45cf-ac7c-d346ed9edd62" providerId="ADAL" clId="{A72E7D88-5D1E-4CE1-87FE-95A0D157784D}" dt="2024-06-27T14:39:53.680" v="34" actId="20577"/>
        <pc:sldMkLst>
          <pc:docMk/>
          <pc:sldMk cId="4104276124" sldId="2147481164"/>
        </pc:sldMkLst>
      </pc:sldChg>
    </pc:docChg>
  </pc:docChgLst>
  <pc:docChgLst>
    <pc:chgData name="Bertrand Nagy" userId="b8e6d0eb-c315-4ac2-a57a-990f4117a304" providerId="ADAL" clId="{780C4F37-C22F-411C-AAAB-13D1346B199F}"/>
    <pc:docChg chg="undo custSel addSld delSld modSld modSection">
      <pc:chgData name="Bertrand Nagy" userId="b8e6d0eb-c315-4ac2-a57a-990f4117a304" providerId="ADAL" clId="{780C4F37-C22F-411C-AAAB-13D1346B199F}" dt="2024-06-10T07:10:42.549" v="6780" actId="6549"/>
      <pc:docMkLst>
        <pc:docMk/>
      </pc:docMkLst>
      <pc:sldChg chg="modNotesTx">
        <pc:chgData name="Bertrand Nagy" userId="b8e6d0eb-c315-4ac2-a57a-990f4117a304" providerId="ADAL" clId="{780C4F37-C22F-411C-AAAB-13D1346B199F}" dt="2024-06-10T07:10:38.314" v="6778"/>
        <pc:sldMkLst>
          <pc:docMk/>
          <pc:sldMk cId="3157651580" sldId="2076136552"/>
        </pc:sldMkLst>
      </pc:sldChg>
      <pc:sldChg chg="modNotesTx">
        <pc:chgData name="Bertrand Nagy" userId="b8e6d0eb-c315-4ac2-a57a-990f4117a304" providerId="ADAL" clId="{780C4F37-C22F-411C-AAAB-13D1346B199F}" dt="2024-06-07T09:41:52.891" v="1570" actId="20577"/>
        <pc:sldMkLst>
          <pc:docMk/>
          <pc:sldMk cId="4104276124" sldId="2147481164"/>
        </pc:sldMkLst>
      </pc:sldChg>
      <pc:sldChg chg="modNotesTx">
        <pc:chgData name="Bertrand Nagy" userId="b8e6d0eb-c315-4ac2-a57a-990f4117a304" providerId="ADAL" clId="{780C4F37-C22F-411C-AAAB-13D1346B199F}" dt="2024-06-10T07:08:41.423" v="6712" actId="20577"/>
        <pc:sldMkLst>
          <pc:docMk/>
          <pc:sldMk cId="107800168" sldId="2147481167"/>
        </pc:sldMkLst>
      </pc:sldChg>
      <pc:sldChg chg="modNotesTx">
        <pc:chgData name="Bertrand Nagy" userId="b8e6d0eb-c315-4ac2-a57a-990f4117a304" providerId="ADAL" clId="{780C4F37-C22F-411C-AAAB-13D1346B199F}" dt="2024-06-10T06:53:55.934" v="6250" actId="20577"/>
        <pc:sldMkLst>
          <pc:docMk/>
          <pc:sldMk cId="1523088500" sldId="2147481194"/>
        </pc:sldMkLst>
      </pc:sldChg>
      <pc:sldChg chg="modNotesTx">
        <pc:chgData name="Bertrand Nagy" userId="b8e6d0eb-c315-4ac2-a57a-990f4117a304" providerId="ADAL" clId="{780C4F37-C22F-411C-AAAB-13D1346B199F}" dt="2024-06-10T07:02:48.761" v="6613" actId="6549"/>
        <pc:sldMkLst>
          <pc:docMk/>
          <pc:sldMk cId="3966871117" sldId="2147481198"/>
        </pc:sldMkLst>
      </pc:sldChg>
      <pc:sldChg chg="modNotesTx">
        <pc:chgData name="Bertrand Nagy" userId="b8e6d0eb-c315-4ac2-a57a-990f4117a304" providerId="ADAL" clId="{780C4F37-C22F-411C-AAAB-13D1346B199F}" dt="2024-06-07T09:04:17.210" v="589"/>
        <pc:sldMkLst>
          <pc:docMk/>
          <pc:sldMk cId="3433216236" sldId="2147481214"/>
        </pc:sldMkLst>
      </pc:sldChg>
      <pc:sldChg chg="modNotesTx">
        <pc:chgData name="Bertrand Nagy" userId="b8e6d0eb-c315-4ac2-a57a-990f4117a304" providerId="ADAL" clId="{780C4F37-C22F-411C-AAAB-13D1346B199F}" dt="2024-06-10T07:09:54.979" v="6733" actId="20577"/>
        <pc:sldMkLst>
          <pc:docMk/>
          <pc:sldMk cId="3857653441" sldId="2147481218"/>
        </pc:sldMkLst>
      </pc:sldChg>
      <pc:sldChg chg="modNotesTx">
        <pc:chgData name="Bertrand Nagy" userId="b8e6d0eb-c315-4ac2-a57a-990f4117a304" providerId="ADAL" clId="{780C4F37-C22F-411C-AAAB-13D1346B199F}" dt="2024-06-10T07:09:25.797" v="6725"/>
        <pc:sldMkLst>
          <pc:docMk/>
          <pc:sldMk cId="1547338022" sldId="2147481219"/>
        </pc:sldMkLst>
      </pc:sldChg>
      <pc:sldChg chg="modNotesTx">
        <pc:chgData name="Bertrand Nagy" userId="b8e6d0eb-c315-4ac2-a57a-990f4117a304" providerId="ADAL" clId="{780C4F37-C22F-411C-AAAB-13D1346B199F}" dt="2024-06-10T07:09:33.708" v="6727" actId="20577"/>
        <pc:sldMkLst>
          <pc:docMk/>
          <pc:sldMk cId="2214099533" sldId="2147481227"/>
        </pc:sldMkLst>
      </pc:sldChg>
      <pc:sldChg chg="modNotesTx">
        <pc:chgData name="Bertrand Nagy" userId="b8e6d0eb-c315-4ac2-a57a-990f4117a304" providerId="ADAL" clId="{780C4F37-C22F-411C-AAAB-13D1346B199F}" dt="2024-06-07T09:44:23.626" v="1577" actId="20577"/>
        <pc:sldMkLst>
          <pc:docMk/>
          <pc:sldMk cId="83784341" sldId="2147482149"/>
        </pc:sldMkLst>
      </pc:sldChg>
      <pc:sldChg chg="modNotesTx">
        <pc:chgData name="Bertrand Nagy" userId="b8e6d0eb-c315-4ac2-a57a-990f4117a304" providerId="ADAL" clId="{780C4F37-C22F-411C-AAAB-13D1346B199F}" dt="2024-06-07T09:57:10.287" v="1887"/>
        <pc:sldMkLst>
          <pc:docMk/>
          <pc:sldMk cId="740181542" sldId="2147482150"/>
        </pc:sldMkLst>
      </pc:sldChg>
      <pc:sldChg chg="modNotesTx">
        <pc:chgData name="Bertrand Nagy" userId="b8e6d0eb-c315-4ac2-a57a-990f4117a304" providerId="ADAL" clId="{780C4F37-C22F-411C-AAAB-13D1346B199F}" dt="2024-06-10T07:10:42.549" v="6780" actId="6549"/>
        <pc:sldMkLst>
          <pc:docMk/>
          <pc:sldMk cId="2672061416" sldId="2147482168"/>
        </pc:sldMkLst>
      </pc:sldChg>
      <pc:sldChg chg="modNotesTx">
        <pc:chgData name="Bertrand Nagy" userId="b8e6d0eb-c315-4ac2-a57a-990f4117a304" providerId="ADAL" clId="{780C4F37-C22F-411C-AAAB-13D1346B199F}" dt="2024-06-10T07:10:17.619" v="6736" actId="6549"/>
        <pc:sldMkLst>
          <pc:docMk/>
          <pc:sldMk cId="2357003399" sldId="2147482178"/>
        </pc:sldMkLst>
      </pc:sldChg>
      <pc:sldChg chg="modNotesTx">
        <pc:chgData name="Bertrand Nagy" userId="b8e6d0eb-c315-4ac2-a57a-990f4117a304" providerId="ADAL" clId="{780C4F37-C22F-411C-AAAB-13D1346B199F}" dt="2024-06-10T07:06:36.885" v="6687" actId="6549"/>
        <pc:sldMkLst>
          <pc:docMk/>
          <pc:sldMk cId="769473186" sldId="2147482179"/>
        </pc:sldMkLst>
      </pc:sldChg>
      <pc:sldChg chg="modNotesTx">
        <pc:chgData name="Bertrand Nagy" userId="b8e6d0eb-c315-4ac2-a57a-990f4117a304" providerId="ADAL" clId="{780C4F37-C22F-411C-AAAB-13D1346B199F}" dt="2024-06-10T07:10:28.097" v="6777" actId="20577"/>
        <pc:sldMkLst>
          <pc:docMk/>
          <pc:sldMk cId="2826023215" sldId="2147482183"/>
        </pc:sldMkLst>
      </pc:sldChg>
      <pc:sldChg chg="modNotesTx">
        <pc:chgData name="Bertrand Nagy" userId="b8e6d0eb-c315-4ac2-a57a-990f4117a304" providerId="ADAL" clId="{780C4F37-C22F-411C-AAAB-13D1346B199F}" dt="2024-06-10T07:08:56.398" v="6715"/>
        <pc:sldMkLst>
          <pc:docMk/>
          <pc:sldMk cId="1169707928" sldId="2147482184"/>
        </pc:sldMkLst>
      </pc:sldChg>
      <pc:sldChg chg="modNotesTx">
        <pc:chgData name="Bertrand Nagy" userId="b8e6d0eb-c315-4ac2-a57a-990f4117a304" providerId="ADAL" clId="{780C4F37-C22F-411C-AAAB-13D1346B199F}" dt="2024-06-07T15:37:58.179" v="5931" actId="20577"/>
        <pc:sldMkLst>
          <pc:docMk/>
          <pc:sldMk cId="443994431" sldId="2147482191"/>
        </pc:sldMkLst>
      </pc:sldChg>
      <pc:sldChg chg="modNotesTx">
        <pc:chgData name="Bertrand Nagy" userId="b8e6d0eb-c315-4ac2-a57a-990f4117a304" providerId="ADAL" clId="{780C4F37-C22F-411C-AAAB-13D1346B199F}" dt="2024-06-10T07:10:10.602" v="6734"/>
        <pc:sldMkLst>
          <pc:docMk/>
          <pc:sldMk cId="2733533565" sldId="2147482225"/>
        </pc:sldMkLst>
      </pc:sldChg>
      <pc:sldChg chg="modNotesTx">
        <pc:chgData name="Bertrand Nagy" userId="b8e6d0eb-c315-4ac2-a57a-990f4117a304" providerId="ADAL" clId="{780C4F37-C22F-411C-AAAB-13D1346B199F}" dt="2024-06-07T14:51:35.755" v="4718" actId="20577"/>
        <pc:sldMkLst>
          <pc:docMk/>
          <pc:sldMk cId="343538671" sldId="2147482234"/>
        </pc:sldMkLst>
      </pc:sldChg>
      <pc:sldChg chg="modNotesTx">
        <pc:chgData name="Bertrand Nagy" userId="b8e6d0eb-c315-4ac2-a57a-990f4117a304" providerId="ADAL" clId="{780C4F37-C22F-411C-AAAB-13D1346B199F}" dt="2024-06-07T14:52:09.465" v="4723" actId="6549"/>
        <pc:sldMkLst>
          <pc:docMk/>
          <pc:sldMk cId="1933536793" sldId="2147482235"/>
        </pc:sldMkLst>
      </pc:sldChg>
      <pc:sldChg chg="modNotesTx">
        <pc:chgData name="Bertrand Nagy" userId="b8e6d0eb-c315-4ac2-a57a-990f4117a304" providerId="ADAL" clId="{780C4F37-C22F-411C-AAAB-13D1346B199F}" dt="2024-06-07T14:58:44.350" v="4894" actId="20577"/>
        <pc:sldMkLst>
          <pc:docMk/>
          <pc:sldMk cId="1251366161" sldId="2147482236"/>
        </pc:sldMkLst>
      </pc:sldChg>
      <pc:sldChg chg="modNotesTx">
        <pc:chgData name="Bertrand Nagy" userId="b8e6d0eb-c315-4ac2-a57a-990f4117a304" providerId="ADAL" clId="{780C4F37-C22F-411C-AAAB-13D1346B199F}" dt="2024-06-07T15:08:35.584" v="4917" actId="20577"/>
        <pc:sldMkLst>
          <pc:docMk/>
          <pc:sldMk cId="2509449667" sldId="2147482237"/>
        </pc:sldMkLst>
      </pc:sldChg>
      <pc:sldChg chg="modNotesTx">
        <pc:chgData name="Bertrand Nagy" userId="b8e6d0eb-c315-4ac2-a57a-990f4117a304" providerId="ADAL" clId="{780C4F37-C22F-411C-AAAB-13D1346B199F}" dt="2024-06-10T07:07:13.825" v="6702" actId="20577"/>
        <pc:sldMkLst>
          <pc:docMk/>
          <pc:sldMk cId="462829142" sldId="2147482238"/>
        </pc:sldMkLst>
      </pc:sldChg>
      <pc:sldChg chg="modNotesTx">
        <pc:chgData name="Bertrand Nagy" userId="b8e6d0eb-c315-4ac2-a57a-990f4117a304" providerId="ADAL" clId="{780C4F37-C22F-411C-AAAB-13D1346B199F}" dt="2024-06-10T07:08:32.805" v="6711" actId="20577"/>
        <pc:sldMkLst>
          <pc:docMk/>
          <pc:sldMk cId="3088982457" sldId="2147482239"/>
        </pc:sldMkLst>
      </pc:sldChg>
      <pc:sldChg chg="modNotesTx">
        <pc:chgData name="Bertrand Nagy" userId="b8e6d0eb-c315-4ac2-a57a-990f4117a304" providerId="ADAL" clId="{780C4F37-C22F-411C-AAAB-13D1346B199F}" dt="2024-06-10T07:08:25.205" v="6709"/>
        <pc:sldMkLst>
          <pc:docMk/>
          <pc:sldMk cId="2789538352" sldId="2147482240"/>
        </pc:sldMkLst>
      </pc:sldChg>
      <pc:sldChg chg="modNotesTx">
        <pc:chgData name="Bertrand Nagy" userId="b8e6d0eb-c315-4ac2-a57a-990f4117a304" providerId="ADAL" clId="{780C4F37-C22F-411C-AAAB-13D1346B199F}" dt="2024-06-07T10:08:50.844" v="1924" actId="20577"/>
        <pc:sldMkLst>
          <pc:docMk/>
          <pc:sldMk cId="1003730303" sldId="2147482242"/>
        </pc:sldMkLst>
      </pc:sldChg>
      <pc:sldChg chg="modNotesTx">
        <pc:chgData name="Bertrand Nagy" userId="b8e6d0eb-c315-4ac2-a57a-990f4117a304" providerId="ADAL" clId="{780C4F37-C22F-411C-AAAB-13D1346B199F}" dt="2024-06-10T07:08:15.158" v="6708" actId="20577"/>
        <pc:sldMkLst>
          <pc:docMk/>
          <pc:sldMk cId="3518215588" sldId="2147482243"/>
        </pc:sldMkLst>
      </pc:sldChg>
      <pc:sldChg chg="modNotesTx">
        <pc:chgData name="Bertrand Nagy" userId="b8e6d0eb-c315-4ac2-a57a-990f4117a304" providerId="ADAL" clId="{780C4F37-C22F-411C-AAAB-13D1346B199F}" dt="2024-06-07T10:10:11.450" v="1978" actId="6549"/>
        <pc:sldMkLst>
          <pc:docMk/>
          <pc:sldMk cId="3012195040" sldId="2147482244"/>
        </pc:sldMkLst>
      </pc:sldChg>
      <pc:sldChg chg="modNotesTx">
        <pc:chgData name="Bertrand Nagy" userId="b8e6d0eb-c315-4ac2-a57a-990f4117a304" providerId="ADAL" clId="{780C4F37-C22F-411C-AAAB-13D1346B199F}" dt="2024-06-07T14:28:15.466" v="2154"/>
        <pc:sldMkLst>
          <pc:docMk/>
          <pc:sldMk cId="3918579010" sldId="2147482246"/>
        </pc:sldMkLst>
      </pc:sldChg>
      <pc:sldChg chg="modNotesTx">
        <pc:chgData name="Bertrand Nagy" userId="b8e6d0eb-c315-4ac2-a57a-990f4117a304" providerId="ADAL" clId="{780C4F37-C22F-411C-AAAB-13D1346B199F}" dt="2024-06-07T14:31:13.856" v="2197" actId="6549"/>
        <pc:sldMkLst>
          <pc:docMk/>
          <pc:sldMk cId="806237722" sldId="2147482248"/>
        </pc:sldMkLst>
      </pc:sldChg>
      <pc:sldChg chg="modNotesTx">
        <pc:chgData name="Bertrand Nagy" userId="b8e6d0eb-c315-4ac2-a57a-990f4117a304" providerId="ADAL" clId="{780C4F37-C22F-411C-AAAB-13D1346B199F}" dt="2024-06-10T07:07:46.098" v="6704" actId="20577"/>
        <pc:sldMkLst>
          <pc:docMk/>
          <pc:sldMk cId="3947056165" sldId="2147482250"/>
        </pc:sldMkLst>
      </pc:sldChg>
      <pc:sldChg chg="modNotesTx">
        <pc:chgData name="Bertrand Nagy" userId="b8e6d0eb-c315-4ac2-a57a-990f4117a304" providerId="ADAL" clId="{780C4F37-C22F-411C-AAAB-13D1346B199F}" dt="2024-06-07T14:35:55.007" v="3022" actId="20577"/>
        <pc:sldMkLst>
          <pc:docMk/>
          <pc:sldMk cId="4114396657" sldId="2147482251"/>
        </pc:sldMkLst>
      </pc:sldChg>
      <pc:sldChg chg="modNotesTx">
        <pc:chgData name="Bertrand Nagy" userId="b8e6d0eb-c315-4ac2-a57a-990f4117a304" providerId="ADAL" clId="{780C4F37-C22F-411C-AAAB-13D1346B199F}" dt="2024-06-07T14:43:45.422" v="4078" actId="20577"/>
        <pc:sldMkLst>
          <pc:docMk/>
          <pc:sldMk cId="4115681716" sldId="2147482253"/>
        </pc:sldMkLst>
      </pc:sldChg>
      <pc:sldChg chg="modNotesTx">
        <pc:chgData name="Bertrand Nagy" userId="b8e6d0eb-c315-4ac2-a57a-990f4117a304" providerId="ADAL" clId="{780C4F37-C22F-411C-AAAB-13D1346B199F}" dt="2024-06-10T07:06:47.020" v="6688" actId="6549"/>
        <pc:sldMkLst>
          <pc:docMk/>
          <pc:sldMk cId="2228144592" sldId="2147482254"/>
        </pc:sldMkLst>
      </pc:sldChg>
      <pc:sldChg chg="modNotesTx">
        <pc:chgData name="Bertrand Nagy" userId="b8e6d0eb-c315-4ac2-a57a-990f4117a304" providerId="ADAL" clId="{780C4F37-C22F-411C-AAAB-13D1346B199F}" dt="2024-06-10T07:06:16.560" v="6644" actId="20577"/>
        <pc:sldMkLst>
          <pc:docMk/>
          <pc:sldMk cId="2977233788" sldId="2147482256"/>
        </pc:sldMkLst>
      </pc:sldChg>
      <pc:sldChg chg="modNotesTx">
        <pc:chgData name="Bertrand Nagy" userId="b8e6d0eb-c315-4ac2-a57a-990f4117a304" providerId="ADAL" clId="{780C4F37-C22F-411C-AAAB-13D1346B199F}" dt="2024-06-10T07:06:23.748" v="6686" actId="20577"/>
        <pc:sldMkLst>
          <pc:docMk/>
          <pc:sldMk cId="3468385402" sldId="2147482257"/>
        </pc:sldMkLst>
      </pc:sldChg>
      <pc:sldChg chg="modNotesTx">
        <pc:chgData name="Bertrand Nagy" userId="b8e6d0eb-c315-4ac2-a57a-990f4117a304" providerId="ADAL" clId="{780C4F37-C22F-411C-AAAB-13D1346B199F}" dt="2024-06-10T07:08:04.725" v="6706"/>
        <pc:sldMkLst>
          <pc:docMk/>
          <pc:sldMk cId="1269308670" sldId="2147482286"/>
        </pc:sldMkLst>
      </pc:sldChg>
      <pc:sldChg chg="modNotesTx">
        <pc:chgData name="Bertrand Nagy" userId="b8e6d0eb-c315-4ac2-a57a-990f4117a304" providerId="ADAL" clId="{780C4F37-C22F-411C-AAAB-13D1346B199F}" dt="2024-06-10T07:07:35.314" v="6703" actId="20577"/>
        <pc:sldMkLst>
          <pc:docMk/>
          <pc:sldMk cId="477854530" sldId="2147482290"/>
        </pc:sldMkLst>
      </pc:sldChg>
      <pc:sldChg chg="modNotesTx">
        <pc:chgData name="Bertrand Nagy" userId="b8e6d0eb-c315-4ac2-a57a-990f4117a304" providerId="ADAL" clId="{780C4F37-C22F-411C-AAAB-13D1346B199F}" dt="2024-06-07T14:45:57.494" v="4339" actId="20577"/>
        <pc:sldMkLst>
          <pc:docMk/>
          <pc:sldMk cId="606851679" sldId="2147482292"/>
        </pc:sldMkLst>
      </pc:sldChg>
      <pc:sldChg chg="modNotesTx">
        <pc:chgData name="Bertrand Nagy" userId="b8e6d0eb-c315-4ac2-a57a-990f4117a304" providerId="ADAL" clId="{780C4F37-C22F-411C-AAAB-13D1346B199F}" dt="2024-06-10T06:50:34.287" v="6215"/>
        <pc:sldMkLst>
          <pc:docMk/>
          <pc:sldMk cId="1114332615" sldId="2147482302"/>
        </pc:sldMkLst>
      </pc:sldChg>
      <pc:sldChg chg="modNotesTx">
        <pc:chgData name="Bertrand Nagy" userId="b8e6d0eb-c315-4ac2-a57a-990f4117a304" providerId="ADAL" clId="{780C4F37-C22F-411C-AAAB-13D1346B199F}" dt="2024-06-10T07:08:02.195" v="6705"/>
        <pc:sldMkLst>
          <pc:docMk/>
          <pc:sldMk cId="1919111414" sldId="2147482307"/>
        </pc:sldMkLst>
      </pc:sldChg>
      <pc:sldChg chg="modNotesTx">
        <pc:chgData name="Bertrand Nagy" userId="b8e6d0eb-c315-4ac2-a57a-990f4117a304" providerId="ADAL" clId="{780C4F37-C22F-411C-AAAB-13D1346B199F}" dt="2024-06-10T07:08:50.630" v="6714" actId="20577"/>
        <pc:sldMkLst>
          <pc:docMk/>
          <pc:sldMk cId="2752578746" sldId="2147482308"/>
        </pc:sldMkLst>
      </pc:sldChg>
      <pc:sldChg chg="modNotesTx">
        <pc:chgData name="Bertrand Nagy" userId="b8e6d0eb-c315-4ac2-a57a-990f4117a304" providerId="ADAL" clId="{780C4F37-C22F-411C-AAAB-13D1346B199F}" dt="2024-06-10T07:05:27.473" v="6626" actId="6549"/>
        <pc:sldMkLst>
          <pc:docMk/>
          <pc:sldMk cId="1597136735" sldId="2147482310"/>
        </pc:sldMkLst>
      </pc:sldChg>
      <pc:sldChg chg="new del">
        <pc:chgData name="Bertrand Nagy" userId="b8e6d0eb-c315-4ac2-a57a-990f4117a304" providerId="ADAL" clId="{780C4F37-C22F-411C-AAAB-13D1346B199F}" dt="2024-06-07T14:30:59.896" v="2192" actId="680"/>
        <pc:sldMkLst>
          <pc:docMk/>
          <pc:sldMk cId="2917942281" sldId="2147482311"/>
        </pc:sldMkLst>
      </pc:sldChg>
    </pc:docChg>
  </pc:docChgLst>
  <pc:docChgLst>
    <pc:chgData name="Philippe Beraud" userId="3b1c6667-7fbc-45cf-ac7c-d346ed9edd62" providerId="ADAL" clId="{615EFD85-A81E-4837-8364-529430EE5E79}"/>
    <pc:docChg chg="undo custSel addSld delSld modSld modMainMaster modSection">
      <pc:chgData name="Philippe Beraud" userId="3b1c6667-7fbc-45cf-ac7c-d346ed9edd62" providerId="ADAL" clId="{615EFD85-A81E-4837-8364-529430EE5E79}" dt="2024-06-06T12:58:17.380" v="385" actId="20577"/>
      <pc:docMkLst>
        <pc:docMk/>
      </pc:docMkLst>
      <pc:sldChg chg="modNotesTx">
        <pc:chgData name="Philippe Beraud" userId="3b1c6667-7fbc-45cf-ac7c-d346ed9edd62" providerId="ADAL" clId="{615EFD85-A81E-4837-8364-529430EE5E79}" dt="2024-06-06T11:59:50.685" v="203" actId="947"/>
        <pc:sldMkLst>
          <pc:docMk/>
          <pc:sldMk cId="3157651580" sldId="2076136552"/>
        </pc:sldMkLst>
      </pc:sldChg>
      <pc:sldChg chg="modNotesTx">
        <pc:chgData name="Philippe Beraud" userId="3b1c6667-7fbc-45cf-ac7c-d346ed9edd62" providerId="ADAL" clId="{615EFD85-A81E-4837-8364-529430EE5E79}" dt="2024-06-06T12:15:23.922" v="381" actId="113"/>
        <pc:sldMkLst>
          <pc:docMk/>
          <pc:sldMk cId="1523088500" sldId="2147481194"/>
        </pc:sldMkLst>
      </pc:sldChg>
      <pc:sldChg chg="modNotesTx">
        <pc:chgData name="Philippe Beraud" userId="3b1c6667-7fbc-45cf-ac7c-d346ed9edd62" providerId="ADAL" clId="{615EFD85-A81E-4837-8364-529430EE5E79}" dt="2024-06-06T12:00:32.030" v="234" actId="20577"/>
        <pc:sldMkLst>
          <pc:docMk/>
          <pc:sldMk cId="3857653441" sldId="2147481218"/>
        </pc:sldMkLst>
      </pc:sldChg>
      <pc:sldChg chg="modNotesTx">
        <pc:chgData name="Philippe Beraud" userId="3b1c6667-7fbc-45cf-ac7c-d346ed9edd62" providerId="ADAL" clId="{615EFD85-A81E-4837-8364-529430EE5E79}" dt="2024-06-06T12:00:40.486" v="236"/>
        <pc:sldMkLst>
          <pc:docMk/>
          <pc:sldMk cId="1547338022" sldId="2147481219"/>
        </pc:sldMkLst>
      </pc:sldChg>
      <pc:sldChg chg="modNotesTx">
        <pc:chgData name="Philippe Beraud" userId="3b1c6667-7fbc-45cf-ac7c-d346ed9edd62" providerId="ADAL" clId="{615EFD85-A81E-4837-8364-529430EE5E79}" dt="2024-06-06T12:00:35.174" v="235"/>
        <pc:sldMkLst>
          <pc:docMk/>
          <pc:sldMk cId="2214099533" sldId="2147481227"/>
        </pc:sldMkLst>
      </pc:sldChg>
      <pc:sldChg chg="addSp delSp modSp mod">
        <pc:chgData name="Philippe Beraud" userId="3b1c6667-7fbc-45cf-ac7c-d346ed9edd62" providerId="ADAL" clId="{615EFD85-A81E-4837-8364-529430EE5E79}" dt="2024-06-06T12:58:17.380" v="385" actId="20577"/>
        <pc:sldMkLst>
          <pc:docMk/>
          <pc:sldMk cId="2672061416" sldId="2147482168"/>
        </pc:sldMkLst>
        <pc:spChg chg="mod">
          <ac:chgData name="Philippe Beraud" userId="3b1c6667-7fbc-45cf-ac7c-d346ed9edd62" providerId="ADAL" clId="{615EFD85-A81E-4837-8364-529430EE5E79}" dt="2024-06-06T12:03:26.381" v="308" actId="20578"/>
          <ac:spMkLst>
            <pc:docMk/>
            <pc:sldMk cId="2672061416" sldId="2147482168"/>
            <ac:spMk id="2" creationId="{D1FADB4E-373E-E570-3A0B-3D4E1F2497E1}"/>
          </ac:spMkLst>
        </pc:spChg>
        <pc:spChg chg="add">
          <ac:chgData name="Philippe Beraud" userId="3b1c6667-7fbc-45cf-ac7c-d346ed9edd62" providerId="ADAL" clId="{615EFD85-A81E-4837-8364-529430EE5E79}" dt="2024-06-06T11:57:05.909" v="65"/>
          <ac:spMkLst>
            <pc:docMk/>
            <pc:sldMk cId="2672061416" sldId="2147482168"/>
            <ac:spMk id="3" creationId="{70C84A1D-9905-62AB-D2AE-91B322A23E70}"/>
          </ac:spMkLst>
        </pc:spChg>
        <pc:spChg chg="add">
          <ac:chgData name="Philippe Beraud" userId="3b1c6667-7fbc-45cf-ac7c-d346ed9edd62" providerId="ADAL" clId="{615EFD85-A81E-4837-8364-529430EE5E79}" dt="2024-06-06T11:57:05.909" v="65"/>
          <ac:spMkLst>
            <pc:docMk/>
            <pc:sldMk cId="2672061416" sldId="2147482168"/>
            <ac:spMk id="4" creationId="{4746E687-AAC4-6DDB-3D04-8BE85BA3E95E}"/>
          </ac:spMkLst>
        </pc:spChg>
        <pc:spChg chg="mod">
          <ac:chgData name="Philippe Beraud" userId="3b1c6667-7fbc-45cf-ac7c-d346ed9edd62" providerId="ADAL" clId="{615EFD85-A81E-4837-8364-529430EE5E79}" dt="2024-06-06T12:58:17.380" v="385" actId="20577"/>
          <ac:spMkLst>
            <pc:docMk/>
            <pc:sldMk cId="2672061416" sldId="2147482168"/>
            <ac:spMk id="5" creationId="{849FA735-F1EA-A516-A441-B87544B74C16}"/>
          </ac:spMkLst>
        </pc:spChg>
        <pc:spChg chg="del">
          <ac:chgData name="Philippe Beraud" userId="3b1c6667-7fbc-45cf-ac7c-d346ed9edd62" providerId="ADAL" clId="{615EFD85-A81E-4837-8364-529430EE5E79}" dt="2024-06-06T11:58:09.173" v="102" actId="478"/>
          <ac:spMkLst>
            <pc:docMk/>
            <pc:sldMk cId="2672061416" sldId="2147482168"/>
            <ac:spMk id="11" creationId="{1B1BA6CD-FBFF-BA4F-94F0-2A88EDCD3B23}"/>
          </ac:spMkLst>
        </pc:spChg>
        <pc:picChg chg="del">
          <ac:chgData name="Philippe Beraud" userId="3b1c6667-7fbc-45cf-ac7c-d346ed9edd62" providerId="ADAL" clId="{615EFD85-A81E-4837-8364-529430EE5E79}" dt="2024-06-06T11:58:09.173" v="102" actId="478"/>
          <ac:picMkLst>
            <pc:docMk/>
            <pc:sldMk cId="2672061416" sldId="2147482168"/>
            <ac:picMk id="10" creationId="{A351DA6F-4089-14B9-9FE7-A0AE63C4AE92}"/>
          </ac:picMkLst>
        </pc:picChg>
        <pc:picChg chg="add">
          <ac:chgData name="Philippe Beraud" userId="3b1c6667-7fbc-45cf-ac7c-d346ed9edd62" providerId="ADAL" clId="{615EFD85-A81E-4837-8364-529430EE5E79}" dt="2024-06-06T11:57:05.909" v="65"/>
          <ac:picMkLst>
            <pc:docMk/>
            <pc:sldMk cId="2672061416" sldId="2147482168"/>
            <ac:picMk id="2049" creationId="{BC5E9FDB-AD98-FA64-A749-AFE59A156791}"/>
          </ac:picMkLst>
        </pc:picChg>
      </pc:sldChg>
      <pc:sldChg chg="modNotesTx">
        <pc:chgData name="Philippe Beraud" userId="3b1c6667-7fbc-45cf-ac7c-d346ed9edd62" providerId="ADAL" clId="{615EFD85-A81E-4837-8364-529430EE5E79}" dt="2024-06-06T12:00:18.969" v="231" actId="20577"/>
        <pc:sldMkLst>
          <pc:docMk/>
          <pc:sldMk cId="2357003399" sldId="2147482178"/>
        </pc:sldMkLst>
      </pc:sldChg>
      <pc:sldChg chg="modNotesTx">
        <pc:chgData name="Philippe Beraud" userId="3b1c6667-7fbc-45cf-ac7c-d346ed9edd62" providerId="ADAL" clId="{615EFD85-A81E-4837-8364-529430EE5E79}" dt="2024-06-06T12:00:00.470" v="204"/>
        <pc:sldMkLst>
          <pc:docMk/>
          <pc:sldMk cId="2826023215" sldId="2147482183"/>
        </pc:sldMkLst>
      </pc:sldChg>
      <pc:sldChg chg="modNotesTx">
        <pc:chgData name="Philippe Beraud" userId="3b1c6667-7fbc-45cf-ac7c-d346ed9edd62" providerId="ADAL" clId="{615EFD85-A81E-4837-8364-529430EE5E79}" dt="2024-06-06T12:00:47.523" v="237"/>
        <pc:sldMkLst>
          <pc:docMk/>
          <pc:sldMk cId="1169707928" sldId="2147482184"/>
        </pc:sldMkLst>
      </pc:sldChg>
      <pc:sldChg chg="modNotesTx">
        <pc:chgData name="Philippe Beraud" userId="3b1c6667-7fbc-45cf-ac7c-d346ed9edd62" providerId="ADAL" clId="{615EFD85-A81E-4837-8364-529430EE5E79}" dt="2024-06-06T12:00:23.868" v="232"/>
        <pc:sldMkLst>
          <pc:docMk/>
          <pc:sldMk cId="2733533565" sldId="2147482225"/>
        </pc:sldMkLst>
      </pc:sldChg>
      <pc:sldChg chg="modNotesTx">
        <pc:chgData name="Philippe Beraud" userId="3b1c6667-7fbc-45cf-ac7c-d346ed9edd62" providerId="ADAL" clId="{615EFD85-A81E-4837-8364-529430EE5E79}" dt="2024-06-06T12:01:12.416" v="243"/>
        <pc:sldMkLst>
          <pc:docMk/>
          <pc:sldMk cId="343538671" sldId="2147482234"/>
        </pc:sldMkLst>
      </pc:sldChg>
      <pc:sldChg chg="modNotesTx">
        <pc:chgData name="Philippe Beraud" userId="3b1c6667-7fbc-45cf-ac7c-d346ed9edd62" providerId="ADAL" clId="{615EFD85-A81E-4837-8364-529430EE5E79}" dt="2024-06-06T12:01:36.379" v="264" actId="20577"/>
        <pc:sldMkLst>
          <pc:docMk/>
          <pc:sldMk cId="462829142" sldId="2147482238"/>
        </pc:sldMkLst>
      </pc:sldChg>
      <pc:sldChg chg="modNotesTx">
        <pc:chgData name="Philippe Beraud" userId="3b1c6667-7fbc-45cf-ac7c-d346ed9edd62" providerId="ADAL" clId="{615EFD85-A81E-4837-8364-529430EE5E79}" dt="2024-06-06T12:00:53.676" v="238"/>
        <pc:sldMkLst>
          <pc:docMk/>
          <pc:sldMk cId="2789538352" sldId="2147482240"/>
        </pc:sldMkLst>
      </pc:sldChg>
      <pc:sldChg chg="modNotesTx">
        <pc:chgData name="Philippe Beraud" userId="3b1c6667-7fbc-45cf-ac7c-d346ed9edd62" providerId="ADAL" clId="{615EFD85-A81E-4837-8364-529430EE5E79}" dt="2024-06-06T12:00:57.412" v="239"/>
        <pc:sldMkLst>
          <pc:docMk/>
          <pc:sldMk cId="1003730303" sldId="2147482242"/>
        </pc:sldMkLst>
      </pc:sldChg>
      <pc:sldChg chg="modNotesTx">
        <pc:chgData name="Philippe Beraud" userId="3b1c6667-7fbc-45cf-ac7c-d346ed9edd62" providerId="ADAL" clId="{615EFD85-A81E-4837-8364-529430EE5E79}" dt="2024-06-06T12:01:00.148" v="240"/>
        <pc:sldMkLst>
          <pc:docMk/>
          <pc:sldMk cId="3518215588" sldId="2147482243"/>
        </pc:sldMkLst>
      </pc:sldChg>
      <pc:sldChg chg="del modNotesTx">
        <pc:chgData name="Philippe Beraud" userId="3b1c6667-7fbc-45cf-ac7c-d346ed9edd62" providerId="ADAL" clId="{615EFD85-A81E-4837-8364-529430EE5E79}" dt="2024-06-06T12:14:35.408" v="378" actId="47"/>
        <pc:sldMkLst>
          <pc:docMk/>
          <pc:sldMk cId="1493026152" sldId="2147482247"/>
        </pc:sldMkLst>
      </pc:sldChg>
      <pc:sldChg chg="modNotesTx">
        <pc:chgData name="Philippe Beraud" userId="3b1c6667-7fbc-45cf-ac7c-d346ed9edd62" providerId="ADAL" clId="{615EFD85-A81E-4837-8364-529430EE5E79}" dt="2024-06-06T12:01:08.091" v="242"/>
        <pc:sldMkLst>
          <pc:docMk/>
          <pc:sldMk cId="3947056165" sldId="2147482250"/>
        </pc:sldMkLst>
      </pc:sldChg>
      <pc:sldChg chg="modNotesTx">
        <pc:chgData name="Philippe Beraud" userId="3b1c6667-7fbc-45cf-ac7c-d346ed9edd62" providerId="ADAL" clId="{615EFD85-A81E-4837-8364-529430EE5E79}" dt="2024-06-06T12:01:45.068" v="265"/>
        <pc:sldMkLst>
          <pc:docMk/>
          <pc:sldMk cId="2228144592" sldId="2147482254"/>
        </pc:sldMkLst>
      </pc:sldChg>
      <pc:sldChg chg="delSp mod delAnim">
        <pc:chgData name="Philippe Beraud" userId="3b1c6667-7fbc-45cf-ac7c-d346ed9edd62" providerId="ADAL" clId="{615EFD85-A81E-4837-8364-529430EE5E79}" dt="2024-06-06T12:15:06.212" v="379" actId="478"/>
        <pc:sldMkLst>
          <pc:docMk/>
          <pc:sldMk cId="3779743148" sldId="2147482255"/>
        </pc:sldMkLst>
        <pc:spChg chg="del">
          <ac:chgData name="Philippe Beraud" userId="3b1c6667-7fbc-45cf-ac7c-d346ed9edd62" providerId="ADAL" clId="{615EFD85-A81E-4837-8364-529430EE5E79}" dt="2024-06-06T12:15:06.212" v="379" actId="478"/>
          <ac:spMkLst>
            <pc:docMk/>
            <pc:sldMk cId="3779743148" sldId="2147482255"/>
            <ac:spMk id="3" creationId="{A01EE897-36EC-4965-C7C1-1231DCC70E9D}"/>
          </ac:spMkLst>
        </pc:spChg>
      </pc:sldChg>
      <pc:sldChg chg="modNotesTx">
        <pc:chgData name="Philippe Beraud" userId="3b1c6667-7fbc-45cf-ac7c-d346ed9edd62" providerId="ADAL" clId="{615EFD85-A81E-4837-8364-529430EE5E79}" dt="2024-06-06T12:01:59.701" v="267"/>
        <pc:sldMkLst>
          <pc:docMk/>
          <pc:sldMk cId="2977233788" sldId="2147482256"/>
        </pc:sldMkLst>
      </pc:sldChg>
      <pc:sldChg chg="modNotesTx">
        <pc:chgData name="Philippe Beraud" userId="3b1c6667-7fbc-45cf-ac7c-d346ed9edd62" providerId="ADAL" clId="{615EFD85-A81E-4837-8364-529430EE5E79}" dt="2024-06-06T12:02:31.959" v="305" actId="20577"/>
        <pc:sldMkLst>
          <pc:docMk/>
          <pc:sldMk cId="3468385402" sldId="2147482257"/>
        </pc:sldMkLst>
      </pc:sldChg>
      <pc:sldChg chg="add">
        <pc:chgData name="Philippe Beraud" userId="3b1c6667-7fbc-45cf-ac7c-d346ed9edd62" providerId="ADAL" clId="{615EFD85-A81E-4837-8364-529430EE5E79}" dt="2024-06-06T12:10:23.189" v="371"/>
        <pc:sldMkLst>
          <pc:docMk/>
          <pc:sldMk cId="1968934557" sldId="2147482279"/>
        </pc:sldMkLst>
      </pc:sldChg>
      <pc:sldChg chg="add">
        <pc:chgData name="Philippe Beraud" userId="3b1c6667-7fbc-45cf-ac7c-d346ed9edd62" providerId="ADAL" clId="{615EFD85-A81E-4837-8364-529430EE5E79}" dt="2024-06-06T12:14:29.982" v="377"/>
        <pc:sldMkLst>
          <pc:docMk/>
          <pc:sldMk cId="1269308670" sldId="2147482286"/>
        </pc:sldMkLst>
      </pc:sldChg>
      <pc:sldChg chg="add">
        <pc:chgData name="Philippe Beraud" userId="3b1c6667-7fbc-45cf-ac7c-d346ed9edd62" providerId="ADAL" clId="{615EFD85-A81E-4837-8364-529430EE5E79}" dt="2024-06-06T12:10:49.536" v="372"/>
        <pc:sldMkLst>
          <pc:docMk/>
          <pc:sldMk cId="477854530" sldId="2147482290"/>
        </pc:sldMkLst>
      </pc:sldChg>
      <pc:sldChg chg="add">
        <pc:chgData name="Philippe Beraud" userId="3b1c6667-7fbc-45cf-ac7c-d346ed9edd62" providerId="ADAL" clId="{615EFD85-A81E-4837-8364-529430EE5E79}" dt="2024-06-06T12:11:00.530" v="373"/>
        <pc:sldMkLst>
          <pc:docMk/>
          <pc:sldMk cId="606851679" sldId="2147482292"/>
        </pc:sldMkLst>
      </pc:sldChg>
      <pc:sldChg chg="add">
        <pc:chgData name="Philippe Beraud" userId="3b1c6667-7fbc-45cf-ac7c-d346ed9edd62" providerId="ADAL" clId="{615EFD85-A81E-4837-8364-529430EE5E79}" dt="2024-06-06T12:11:18.407" v="374"/>
        <pc:sldMkLst>
          <pc:docMk/>
          <pc:sldMk cId="1114332615" sldId="2147482302"/>
        </pc:sldMkLst>
      </pc:sldChg>
      <pc:sldChg chg="add">
        <pc:chgData name="Philippe Beraud" userId="3b1c6667-7fbc-45cf-ac7c-d346ed9edd62" providerId="ADAL" clId="{615EFD85-A81E-4837-8364-529430EE5E79}" dt="2024-06-06T12:14:29.982" v="377"/>
        <pc:sldMkLst>
          <pc:docMk/>
          <pc:sldMk cId="1919111414" sldId="2147482307"/>
        </pc:sldMkLst>
      </pc:sldChg>
      <pc:sldChg chg="add modNotesTx">
        <pc:chgData name="Philippe Beraud" userId="3b1c6667-7fbc-45cf-ac7c-d346ed9edd62" providerId="ADAL" clId="{615EFD85-A81E-4837-8364-529430EE5E79}" dt="2024-06-06T12:13:54.234" v="376"/>
        <pc:sldMkLst>
          <pc:docMk/>
          <pc:sldMk cId="2752578746" sldId="2147482308"/>
        </pc:sldMkLst>
      </pc:sldChg>
      <pc:sldChg chg="modSp mod modNotesTx">
        <pc:chgData name="Philippe Beraud" userId="3b1c6667-7fbc-45cf-ac7c-d346ed9edd62" providerId="ADAL" clId="{615EFD85-A81E-4837-8364-529430EE5E79}" dt="2024-06-06T12:15:28.247" v="382"/>
        <pc:sldMkLst>
          <pc:docMk/>
          <pc:sldMk cId="1597136735" sldId="2147482310"/>
        </pc:sldMkLst>
        <pc:spChg chg="mod">
          <ac:chgData name="Philippe Beraud" userId="3b1c6667-7fbc-45cf-ac7c-d346ed9edd62" providerId="ADAL" clId="{615EFD85-A81E-4837-8364-529430EE5E79}" dt="2024-06-06T12:15:12.445" v="380" actId="20577"/>
          <ac:spMkLst>
            <pc:docMk/>
            <pc:sldMk cId="1597136735" sldId="2147482310"/>
            <ac:spMk id="2" creationId="{53D0B5C5-0CAE-0E45-E844-92A446573DDB}"/>
          </ac:spMkLst>
        </pc:spChg>
      </pc:sldChg>
      <pc:sldChg chg="addSp delSp modSp new del mod chgLayout">
        <pc:chgData name="Philippe Beraud" userId="3b1c6667-7fbc-45cf-ac7c-d346ed9edd62" providerId="ADAL" clId="{615EFD85-A81E-4837-8364-529430EE5E79}" dt="2024-06-06T12:15:35.779" v="383" actId="47"/>
        <pc:sldMkLst>
          <pc:docMk/>
          <pc:sldMk cId="1619977320" sldId="2147482311"/>
        </pc:sldMkLst>
        <pc:spChg chg="del mod ord">
          <ac:chgData name="Philippe Beraud" userId="3b1c6667-7fbc-45cf-ac7c-d346ed9edd62" providerId="ADAL" clId="{615EFD85-A81E-4837-8364-529430EE5E79}" dt="2024-06-06T12:05:48.007" v="326" actId="700"/>
          <ac:spMkLst>
            <pc:docMk/>
            <pc:sldMk cId="1619977320" sldId="2147482311"/>
            <ac:spMk id="2" creationId="{69B84F8A-8C7A-17BB-BE85-3503D3AD3BB6}"/>
          </ac:spMkLst>
        </pc:spChg>
        <pc:spChg chg="del mod ord">
          <ac:chgData name="Philippe Beraud" userId="3b1c6667-7fbc-45cf-ac7c-d346ed9edd62" providerId="ADAL" clId="{615EFD85-A81E-4837-8364-529430EE5E79}" dt="2024-06-06T12:05:48.007" v="326" actId="700"/>
          <ac:spMkLst>
            <pc:docMk/>
            <pc:sldMk cId="1619977320" sldId="2147482311"/>
            <ac:spMk id="3" creationId="{E5606362-44CE-05F1-F4CA-D128EFACF8B1}"/>
          </ac:spMkLst>
        </pc:spChg>
        <pc:spChg chg="add mod ord">
          <ac:chgData name="Philippe Beraud" userId="3b1c6667-7fbc-45cf-ac7c-d346ed9edd62" providerId="ADAL" clId="{615EFD85-A81E-4837-8364-529430EE5E79}" dt="2024-06-06T12:06:13.757" v="370" actId="20577"/>
          <ac:spMkLst>
            <pc:docMk/>
            <pc:sldMk cId="1619977320" sldId="2147482311"/>
            <ac:spMk id="4" creationId="{1550FE75-B2F2-D9EF-FC46-4C6988AF150B}"/>
          </ac:spMkLst>
        </pc:spChg>
        <pc:spChg chg="add mod ord">
          <ac:chgData name="Philippe Beraud" userId="3b1c6667-7fbc-45cf-ac7c-d346ed9edd62" providerId="ADAL" clId="{615EFD85-A81E-4837-8364-529430EE5E79}" dt="2024-06-06T12:05:48.007" v="326" actId="700"/>
          <ac:spMkLst>
            <pc:docMk/>
            <pc:sldMk cId="1619977320" sldId="2147482311"/>
            <ac:spMk id="5" creationId="{A61A3ECD-FF51-44F7-8DA2-480C0F0784D0}"/>
          </ac:spMkLst>
        </pc:spChg>
      </pc:sldChg>
      <pc:sldMasterChg chg="modSldLayout">
        <pc:chgData name="Philippe Beraud" userId="3b1c6667-7fbc-45cf-ac7c-d346ed9edd62" providerId="ADAL" clId="{615EFD85-A81E-4837-8364-529430EE5E79}" dt="2024-06-06T12:05:34.606" v="324" actId="1076"/>
        <pc:sldMasterMkLst>
          <pc:docMk/>
          <pc:sldMasterMk cId="1430101806" sldId="2147486344"/>
        </pc:sldMasterMkLst>
        <pc:sldLayoutChg chg="addSp delSp modSp mod">
          <pc:chgData name="Philippe Beraud" userId="3b1c6667-7fbc-45cf-ac7c-d346ed9edd62" providerId="ADAL" clId="{615EFD85-A81E-4837-8364-529430EE5E79}" dt="2024-06-06T12:05:34.606" v="324" actId="1076"/>
          <pc:sldLayoutMkLst>
            <pc:docMk/>
            <pc:sldMasterMk cId="1430101806" sldId="2147486344"/>
            <pc:sldLayoutMk cId="1559707726" sldId="2147486410"/>
          </pc:sldLayoutMkLst>
          <pc:spChg chg="del">
            <ac:chgData name="Philippe Beraud" userId="3b1c6667-7fbc-45cf-ac7c-d346ed9edd62" providerId="ADAL" clId="{615EFD85-A81E-4837-8364-529430EE5E79}" dt="2024-06-06T12:04:37.669" v="309" actId="478"/>
            <ac:spMkLst>
              <pc:docMk/>
              <pc:sldMasterMk cId="1430101806" sldId="2147486344"/>
              <pc:sldLayoutMk cId="1559707726" sldId="2147486410"/>
              <ac:spMk id="2" creationId="{00000000-0000-0000-0000-000000000000}"/>
            </ac:spMkLst>
          </pc:spChg>
          <pc:spChg chg="add mod">
            <ac:chgData name="Philippe Beraud" userId="3b1c6667-7fbc-45cf-ac7c-d346ed9edd62" providerId="ADAL" clId="{615EFD85-A81E-4837-8364-529430EE5E79}" dt="2024-06-06T12:05:34.606" v="324" actId="1076"/>
            <ac:spMkLst>
              <pc:docMk/>
              <pc:sldMasterMk cId="1430101806" sldId="2147486344"/>
              <pc:sldLayoutMk cId="1559707726" sldId="2147486410"/>
              <ac:spMk id="7" creationId="{D2B0579E-E1A2-A7D2-699B-A23C505A605A}"/>
            </ac:spMkLst>
          </pc:spChg>
          <pc:picChg chg="add mod">
            <ac:chgData name="Philippe Beraud" userId="3b1c6667-7fbc-45cf-ac7c-d346ed9edd62" providerId="ADAL" clId="{615EFD85-A81E-4837-8364-529430EE5E79}" dt="2024-06-06T12:05:31.056" v="323" actId="1076"/>
            <ac:picMkLst>
              <pc:docMk/>
              <pc:sldMasterMk cId="1430101806" sldId="2147486344"/>
              <pc:sldLayoutMk cId="1559707726" sldId="2147486410"/>
              <ac:picMk id="3" creationId="{AE57AED2-93F8-6ADD-9C1F-02777D15B3D4}"/>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E3CCA10F-37DD-4FB1-8DC0-7E4EE5C31A1C}" type="datetimeFigureOut">
              <a:rPr lang="en-US" smtClean="0"/>
              <a:t>7/4/2024</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2B084B97-E326-4FE0-A414-4A4C8B7798F2}" type="slidenum">
              <a:rPr lang="en-US" smtClean="0"/>
              <a:t>‹N°›</a:t>
            </a:fld>
            <a:endParaRPr lang="en-US"/>
          </a:p>
        </p:txBody>
      </p:sp>
    </p:spTree>
    <p:extLst>
      <p:ext uri="{BB962C8B-B14F-4D97-AF65-F5344CB8AC3E}">
        <p14:creationId xmlns:p14="http://schemas.microsoft.com/office/powerpoint/2010/main" val="365961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techcommunity.microsoft.com/t5/ai-machine-learning-blog/announcing-foundation-models-in-azure-machine-learning/ba-p/3827481"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techcommunity.microsoft.com/t5/ai-machine-learning-blog/introducing-gpt-3-5-turbo-babbage-002-and-davinci-002-fine/ba-p/3954478" TargetMode="External"/><Relationship Id="rId4" Type="http://schemas.openxmlformats.org/officeDocument/2006/relationships/hyperlink" Target="https://techcommunity.microsoft.com/t5/ai-machine-learning-blog/introducing-llama-2-on-azure/ba-p/3881233"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techcommunity.microsoft.com/t5/ai-ai-platform-blog/hiddenlayer-model-scanner-helps-developers-assess-the-security/ba-p/4140576"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azuremarketplace.microsoft.com/en-us/marketplace/apps/hiddenlayerinc1690422428200.hiddenlayer-model-scanner?tab=Overview"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echcommunity.microsoft.com/t5/azure-ai-services-blog/announcing-general-availability-of-azure-ai-content-safety/ba-p/395630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ustomervoice.microsoft.com/Pages/ResponsePage.aspx?id=v4j5cvGGr0GRqy180BHbR7en2Ais5pxKtso_Pz4b1_xURE01NDY1OUhBRzQ3MkQxMUhZSE1ZUlJKTiQlQCN0PWcu"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techcommunity.microsoft.com/t5/ai-azure-ai-services-blog/azure-ai-announces-prompt-shields-for-jailbreak-and-indirect/ba-p/4099140"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echcommunity.microsoft.com/t5/ai-azure-ai-services-blog/detect-and-mitigate-ungrounded-model-outputs/ba-p/4099261"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s.microsoft.com/on-the-issues/2023/02/02/responsible-ai-chatgpt-artificial-intelligenc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icrosoft.github.io/promptflow/how-to-guides/quick-start.html"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github.com/microsoft/promptflow"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learn.microsoft.com/en-gb/azure/ai-studio/concepts/evaluation-metrics-built-in?tabs=warning"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echcommunity.microsoft.com/t5/ai-ai-platform-blog/introducing-ai-assisted-safety-evaluations-in-azure-ai-studio/ba-p/4098595"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s.microsoft.com/on-the-issues/2022/06/21/microsofts-framework-for-building-ai-systems-responsibly/"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blogs.microsoft.com/wp-content/uploads/prod/sites/5/2022/06/Microsoft-Responsible-AI-Standard-v2-General-Requirements-3.pdf"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echcommunity.microsoft.com/t5/ai-azure-ai-services-blog/introducing-risks-amp-safety-monitoring-feature-in-azure-openai/ba-p/4099218"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aka.ms/RAITransparencyReport2024"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airc.nist.gov/docs/NIST.AI.600-1.GenAI-Profile.ipd.pdf" TargetMode="External"/><Relationship Id="rId4" Type="http://schemas.openxmlformats.org/officeDocument/2006/relationships/hyperlink" Target="https://nvlpubs.nist.gov/nistpubs/ai/NIST.AI.100-1.pd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dn.openai.com/papers/gpt-4-system-card.pdf"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blogs.microsoft.com/wp-content/uploads/prod/sites/5/2022/06/Microsoft-RAI-Impact-Assessment-Guide.pdf" TargetMode="External"/><Relationship Id="rId4" Type="http://schemas.openxmlformats.org/officeDocument/2006/relationships/hyperlink" Target="https://blogs.microsoft.com/wp-content/uploads/prod/sites/5/2022/06/Microsoft-RAI-Impact-Assessment-Template.pdf"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query.prod.cms.rt.microsoft.com/cms/api/am/binary/RW14Gtw"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learn.microsoft.com/en-us/azure/ai-services/openai/concepts/red-teaming?toc=%2Fsecurity%2Fai-red-team%2Ftoc.json&amp;bc=%2Fsecurity%2Fai-red-team%2Fbreadcrumb%2Ftoc.json" TargetMode="External"/><Relationship Id="rId4" Type="http://schemas.openxmlformats.org/officeDocument/2006/relationships/hyperlink" Target="https://learn.microsoft.com/en-us/security/ai-red-team/"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microsoft.com/en-us/security/blog/2024/02/22/announcing-microsofts-open-automation-framework-to-red-team-generative-ai-system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github.com/Azure-Samples/aoai-redteam-copyright-template/tree/stage?tab=readme-ov-file" TargetMode="External"/><Relationship Id="rId4" Type="http://schemas.openxmlformats.org/officeDocument/2006/relationships/hyperlink" Target="https://github.com/Azure/PyRI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endParaRPr lang="en-US" sz="1200" dirty="0">
              <a:latin typeface="+mn-lt"/>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a:t>
            </a:fld>
            <a:endParaRPr lang="en-US"/>
          </a:p>
        </p:txBody>
      </p:sp>
    </p:spTree>
    <p:extLst>
      <p:ext uri="{BB962C8B-B14F-4D97-AF65-F5344CB8AC3E}">
        <p14:creationId xmlns:p14="http://schemas.microsoft.com/office/powerpoint/2010/main" val="2641066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 mitigation of identified and prioritized risks requires both testing and implementing various tools and strategies. Therefore, we have defined a multi-level iterative approach that includes experimentation and measurement</a:t>
            </a:r>
          </a:p>
          <a:p>
            <a:endParaRPr lang="fr-FR" b="0" i="0" dirty="0">
              <a:solidFill>
                <a:srgbClr val="333333"/>
              </a:solidFill>
              <a:effectLs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find that most production applications require a mitigation plan with four layers of technical mitigation: (1) the model, (2) the safety system, (3) the system message </a:t>
            </a:r>
            <a:r>
              <a:rPr lang="en-US" b="0" i="0">
                <a:solidFill>
                  <a:srgbClr val="FFFFFF"/>
                </a:solidFill>
                <a:effectLst/>
                <a:highlight>
                  <a:srgbClr val="292929"/>
                </a:highlight>
                <a:latin typeface="Segoe UI" panose="020B0502040204020203" pitchFamily="34" charset="0"/>
                <a:cs typeface="Segoe UI" panose="020B0502040204020203" pitchFamily="34" charset="0"/>
              </a:rPr>
              <a:t>&amp; grounding,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and (4) the user experience layers. : </a:t>
            </a: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 model and safety system layers are generally platform layers, where the integrated mitigation measures are common or available to many applications. They are integrated into the model itself or into the Azure AI platform. </a:t>
            </a: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 next two layers depend on the purpose and design of the application, which means that the implementation of mitigation measures can vary significantly from one application to another.</a:t>
            </a: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30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the model layer level, it is important to understand the model that will be used and the adjustment steps that have already been followed by the model developers to align the model with the intended use cases and reduce potential harm.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One of the things observed recently is a large number of innovations aimed at determining where and how we can integrate security directly into a base model. For example, by working with OpenAI, Microsoft has explored techniques such as reinforcement learning from human feedback (RLHF) and fine-tuning in base models to integrate security into the model itself, and thus, from GPT-4 (and ChatGPT), we can see security integrated into the model to mitigate undesirable behaviors.</a:t>
            </a:r>
            <a:br>
              <a:rPr lang="fr-FR" dirty="0">
                <a:latin typeface="Segoe UI" panose="020B0502040204020203" pitchFamily="34" charset="0"/>
                <a:cs typeface="Segoe UI" panose="020B0502040204020203" pitchFamily="34" charset="0"/>
              </a:rPr>
            </a:br>
            <a:endParaRPr lang="fr-FR"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1393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04E5F-1A38-84E0-CE22-DF326ED72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C849B-8C2A-39FA-34B7-8DBD27670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84975-871E-A6D0-C94E-55A00CAB39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Of course, the role of the base model varies depending on the application, which is why the Azure AI platform offers many different base models in its model catalog. Today, you can explore more than 1600 base models from Microsoft Research, OpenAI, NVIDIA, Meta, Mistral AI, and Hugging Face, all organized by collection and task. For example, Meta's Llama 2 models are models that incorporate mitigation measures, so the model already knows how to examine certain types of sensitive requests and respond appropriately.</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better understand each model, you can click to view model cards that tell you more about the model's capabilities and limitations, as well as the measures taken by the model developers to reduce the risk of potential harm. It may be interesting to experiment with different versions of the model(s) to see how harms present themselves differently. </a:t>
            </a: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Announcing Foundation Models in Azure Machine Learning (microsoft.com)</a:t>
            </a:r>
            <a:r>
              <a:rPr lang="en-US" dirty="0">
                <a:latin typeface="Segoe UI" panose="020B0502040204020203" pitchFamily="34" charset="0"/>
                <a:cs typeface="Segoe UI" panose="020B0502040204020203" pitchFamily="34" charset="0"/>
              </a:rPr>
              <a:t>: https://techcommunity.microsoft.com/t5/ai-machine-learning-blog/announcing-foundation-models-in-azure-machine-learning/ba-p/3827481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Segoe UI" panose="020B0502040204020203" pitchFamily="34" charset="0"/>
                <a:cs typeface="Segoe UI" panose="020B0502040204020203" pitchFamily="34" charset="0"/>
                <a:hlinkClick r:id="rId4"/>
              </a:rPr>
              <a:t>Introducing</a:t>
            </a:r>
            <a:r>
              <a:rPr lang="fr-FR" dirty="0">
                <a:latin typeface="Segoe UI" panose="020B0502040204020203" pitchFamily="34" charset="0"/>
                <a:cs typeface="Segoe UI" panose="020B0502040204020203" pitchFamily="34" charset="0"/>
                <a:hlinkClick r:id="rId4"/>
              </a:rPr>
              <a:t> </a:t>
            </a:r>
            <a:r>
              <a:rPr lang="fr-FR" dirty="0" err="1">
                <a:latin typeface="Segoe UI" panose="020B0502040204020203" pitchFamily="34" charset="0"/>
                <a:cs typeface="Segoe UI" panose="020B0502040204020203" pitchFamily="34" charset="0"/>
                <a:hlinkClick r:id="rId4"/>
              </a:rPr>
              <a:t>Llama</a:t>
            </a:r>
            <a:r>
              <a:rPr lang="fr-FR" dirty="0">
                <a:latin typeface="Segoe UI" panose="020B0502040204020203" pitchFamily="34" charset="0"/>
                <a:cs typeface="Segoe UI" panose="020B0502040204020203" pitchFamily="34" charset="0"/>
                <a:hlinkClick r:id="rId4"/>
              </a:rPr>
              <a:t> 2 on Azure (microsoft.com)</a:t>
            </a:r>
            <a:r>
              <a:rPr lang="en-US" dirty="0">
                <a:latin typeface="Segoe UI" panose="020B0502040204020203" pitchFamily="34" charset="0"/>
                <a:cs typeface="Segoe UI" panose="020B0502040204020203" pitchFamily="34" charset="0"/>
              </a:rPr>
              <a:t>: https://techcommunity.microsoft.com/t5/ai-machine-learning-blog/introducing-llama-2-on-azure/ba-p/3881233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5"/>
              </a:rPr>
              <a:t>Introducing GPT 3.5 Turbo, Babbage-002 and Davinci-002 Fine-tuning in AzureML Model Catalog - Microsoft Community Hub</a:t>
            </a:r>
            <a:r>
              <a:rPr lang="en-US" dirty="0">
                <a:latin typeface="Segoe UI" panose="020B0502040204020203" pitchFamily="34" charset="0"/>
                <a:cs typeface="Segoe UI" panose="020B0502040204020203" pitchFamily="34" charset="0"/>
              </a:rPr>
              <a:t>: https://techcommunity.microsoft.com/t5/ai-machine-learning-blog/introducing-gpt-3-5-turbo-babbage-002-and-davinci-002-fine/ba-p/3954478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5"/>
              </a:rPr>
              <a:t>Introducing GPT 3.5 Turbo, Babbage-002 and Davinci-002 Fine-tuning in AzureML Model Catalog - Microsoft Community Hub</a:t>
            </a:r>
            <a:r>
              <a:rPr lang="en-US" dirty="0">
                <a:latin typeface="Segoe UI" panose="020B0502040204020203" pitchFamily="34" charset="0"/>
                <a:cs typeface="Segoe UI" panose="020B0502040204020203" pitchFamily="34" charset="0"/>
              </a:rPr>
              <a:t>: https://techcommunity.microsoft.com/t5/ai-machine-learning-blog/introducing-gpt-3-5-turbo-babbage-002-and-davinci-002-fine/ba-p/3954478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a:extLst>
              <a:ext uri="{FF2B5EF4-FFF2-40B4-BE49-F238E27FC236}">
                <a16:creationId xmlns:a16="http://schemas.microsoft.com/office/drawing/2014/main" id="{AE836C94-A08A-D5A1-B172-6A8264E137A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57D26A0-4155-25B4-BD6D-5FBDB068F13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128B85E9-69C4-0847-AB39-0538304857E0}"/>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43674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en-US" sz="1200" dirty="0">
                <a:latin typeface="Segoe UI" panose="020B0502040204020203" pitchFamily="34" charset="0"/>
                <a:cs typeface="Segoe UI" panose="020B0502040204020203" pitchFamily="34" charset="0"/>
              </a:rPr>
              <a:t>Malware Analysis for embedded malicious code that could serve as an infection vector and launchpad for malware.</a:t>
            </a:r>
          </a:p>
          <a:p>
            <a:pPr lvl="0"/>
            <a:r>
              <a:rPr lang="en-US" sz="1200" dirty="0">
                <a:latin typeface="Segoe UI" panose="020B0502040204020203" pitchFamily="34" charset="0"/>
                <a:cs typeface="Segoe UI" panose="020B0502040204020203" pitchFamily="34" charset="0"/>
              </a:rPr>
              <a:t>Vulnerability Assessment for common vulnerabilities and exposures (CVEs) and zero-day vulnerabilities targeting AI models.</a:t>
            </a:r>
          </a:p>
          <a:p>
            <a:pPr lvl="0"/>
            <a:r>
              <a:rPr lang="en-US" sz="1200" dirty="0">
                <a:latin typeface="Segoe UI" panose="020B0502040204020203" pitchFamily="34" charset="0"/>
                <a:cs typeface="Segoe UI" panose="020B0502040204020203" pitchFamily="34" charset="0"/>
              </a:rPr>
              <a:t>Backdoor detection for evidence of supply chain attacks and backdoors such as arbitrary code execution and network calls.</a:t>
            </a:r>
          </a:p>
          <a:p>
            <a:pPr lvl="0"/>
            <a:r>
              <a:rPr lang="en-US" sz="1200" dirty="0">
                <a:latin typeface="Segoe UI" panose="020B0502040204020203" pitchFamily="34" charset="0"/>
                <a:cs typeface="Segoe UI" panose="020B0502040204020203" pitchFamily="34" charset="0"/>
              </a:rPr>
              <a:t>Model Integrity to analyze model’s layers, components and tensors to detect tampering or corruption.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en-US" dirty="0">
                <a:latin typeface="Segoe UI" panose="020B0502040204020203" pitchFamily="34" charset="0"/>
                <a:cs typeface="Segoe UI" panose="020B0502040204020203" pitchFamily="34" charset="0"/>
                <a:hlinkClick r:id="rId3"/>
              </a:rPr>
              <a:t>HiddenLayer Model Scanner helps developers assess the security of open models in the model catalog - Microsoft Community Hub</a:t>
            </a:r>
            <a:r>
              <a:rPr lang="en-US" dirty="0">
                <a:latin typeface="Segoe UI" panose="020B0502040204020203" pitchFamily="34" charset="0"/>
                <a:cs typeface="Segoe UI" panose="020B0502040204020203" pitchFamily="34" charset="0"/>
              </a:rPr>
              <a:t> : https://techcommunity.microsoft.com/t5/ai-ai-platform-blog/hiddenlayer-model-scanner-helps-developers-assess-the-security/ba-p/4140576</a:t>
            </a:r>
          </a:p>
          <a:p>
            <a:r>
              <a:rPr lang="fr-FR" dirty="0">
                <a:latin typeface="Segoe UI" panose="020B0502040204020203" pitchFamily="34" charset="0"/>
                <a:cs typeface="Segoe UI" panose="020B0502040204020203" pitchFamily="34" charset="0"/>
                <a:hlinkClick r:id="rId4"/>
              </a:rPr>
              <a:t>Microsoft Azure Marketplace</a:t>
            </a:r>
            <a:r>
              <a:rPr lang="fr-FR" dirty="0">
                <a:latin typeface="Segoe UI" panose="020B0502040204020203" pitchFamily="34" charset="0"/>
                <a:cs typeface="Segoe UI" panose="020B0502040204020203" pitchFamily="34" charset="0"/>
              </a:rPr>
              <a:t> : https://azuremarketplace.microsoft.com/en-us/marketplace/apps/hiddenlayerinc1690422428200.hiddenlayer-model-scanner?tab=Overview</a:t>
            </a:r>
            <a:endParaRPr lang="en-US" dirty="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13</a:t>
            </a:fld>
            <a:endParaRPr lang="en-US"/>
          </a:p>
        </p:txBody>
      </p:sp>
    </p:spTree>
    <p:extLst>
      <p:ext uri="{BB962C8B-B14F-4D97-AF65-F5344CB8AC3E}">
        <p14:creationId xmlns:p14="http://schemas.microsoft.com/office/powerpoint/2010/main" val="4215705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7674B-0291-1881-CC32-F086C3C04B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BF4D5-C372-A8AA-D862-54235C9B5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2268E-2442-78AE-7272-EB0F61FAF0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Once you have identified a few pre-trained models that might match your use case, you can test them on different benchmarks or queries that represent your application. The platform's experimentation and tracking capabilities allow you to compare the performance of several models side-by-side to choose the one that would be most suitable for your use case.</a:t>
            </a:r>
            <a:r>
              <a:rPr lang="fr-FR" dirty="0">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this stage, you can also decide to fine-tune a model to improve its performance. Fine-tuning allows you to adapt a model to your own datasets, which can be particularly useful for domains with specialized jargon.</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All these steps can help you better understand if a model is suitable for your application and begin to identify potential drawbacks that you need to mitigate.</a:t>
            </a:r>
            <a:endParaRPr lang="en-US" sz="1200" b="0" i="0" dirty="0">
              <a:effectLst/>
              <a:latin typeface="Segoe UI" panose="020B0502040204020203" pitchFamily="34" charset="0"/>
              <a:cs typeface="Segoe UI" panose="020B0502040204020203" pitchFamily="34" charset="0"/>
            </a:endParaRPr>
          </a:p>
        </p:txBody>
      </p:sp>
      <p:sp>
        <p:nvSpPr>
          <p:cNvPr id="4" name="Header Placeholder 3">
            <a:extLst>
              <a:ext uri="{FF2B5EF4-FFF2-40B4-BE49-F238E27FC236}">
                <a16:creationId xmlns:a16="http://schemas.microsoft.com/office/drawing/2014/main" id="{871026D6-4820-EE77-1D6A-3AC1E2862FE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5ABE07E-2200-20E5-639B-B03DA24015B8}"/>
              </a:ext>
            </a:extLst>
          </p:cNvPr>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2CD87F-B67B-D889-3ACC-A66196F3F113}"/>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7/4/2024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12AB7A-6E69-2A58-A79C-79E99262B28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53849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However, for most applications, it is not enough to rely on the security mitigation measures built into the model itself.</a:t>
            </a:r>
            <a:endParaRPr lang="fr-FR" sz="1200" b="0" i="0" noProof="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apply an AI-based safety system that surrounds the model and monitors inputs and outputs as much as possible to prevent attacks from succeeding and to spot model errors.</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Thus, there is a whole series of mitigation measures at the platform level that can be implemented, such as classifiers and blocklists to help filter out unwanted content.</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57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D908-B8B3-C268-CFE5-2E633560D3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3550E6-635F-BFEC-CDC8-ED50D570F1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125BAD5-94C2-A33D-2110-022C5F16AC6A}"/>
              </a:ext>
            </a:extLst>
          </p:cNvPr>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In practice, this cutting-edge safety system is provided by Azure AI Content Safety, which offers an independent layer of protection. As mentioned before, we have been able to leverage GPT-4 in the development of this system to help train it and provide it with more examples of different types of harmful content.</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Azure AI Content Safety, now generally available, detects problematic content generated by users and AI using text and image APIs.</a:t>
            </a: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Last November, we announced the ability to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detect and block jailbreak attempts in user prompts</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for better security, and to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detect protected content in model outputs</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a: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Azure AI Content Safety interactive studio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can be used to visualize, explore, and try out code samples for detecting harmful content across different modalities.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ea typeface="Calibri"/>
              <a:cs typeface="Segoe UI" panose="020B0502040204020203" pitchFamily="34" charset="0"/>
            </a:endParaRPr>
          </a:p>
          <a:p>
            <a:pPr marL="0" indent="0">
              <a:buFont typeface="Arial"/>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You can then deploy Azure AI Content Safety as an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intelligent content filtering service as part of your application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We have also integrated this service directly into Azure OpenAI Service and, by extension, for our ecosystem of copilots built on top of Azure OpenAI, to help developers create safer AI applications from the start. We have also added it to Azure AI Studio and Azure Machine Learning, so that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you can use Azure AI Content Safety when you build an application with any model from the Azure AI catalog. </a:t>
            </a:r>
            <a:endParaRPr lang="fr-FR" b="1" dirty="0">
              <a:latin typeface="Segoe UI" panose="020B0502040204020203" pitchFamily="34" charset="0"/>
              <a:ea typeface="Calibri"/>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en-US" dirty="0">
                <a:latin typeface="Segoe UI" panose="020B0502040204020203" pitchFamily="34" charset="0"/>
                <a:cs typeface="Segoe UI" panose="020B0502040204020203" pitchFamily="34" charset="0"/>
                <a:hlinkClick r:id="rId3"/>
              </a:rPr>
              <a:t>Announcing General Availability of Azure AI Content Safety - Microsoft Community Hub</a:t>
            </a:r>
            <a:r>
              <a:rPr lang="en-US" dirty="0">
                <a:latin typeface="Segoe UI" panose="020B0502040204020203" pitchFamily="34" charset="0"/>
                <a:cs typeface="Segoe UI" panose="020B0502040204020203" pitchFamily="34" charset="0"/>
              </a:rPr>
              <a:t>: https://techcommunity.microsoft.com/t5/azure-ai-services-blog/announcing-general-availability-of-azure-ai-content-safety/ba-p/3956309</a:t>
            </a:r>
          </a:p>
        </p:txBody>
      </p:sp>
      <p:sp>
        <p:nvSpPr>
          <p:cNvPr id="4" name="Espace réservé du numéro de diapositive 3">
            <a:extLst>
              <a:ext uri="{FF2B5EF4-FFF2-40B4-BE49-F238E27FC236}">
                <a16:creationId xmlns:a16="http://schemas.microsoft.com/office/drawing/2014/main" id="{FF96B28F-98AE-698F-74D9-5F2DBE97BD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961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C77AA-290C-21F6-7905-AD74DC4C125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F771C10-4F1A-00A5-935B-F88784F85F7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23D767C-7205-C6C2-41C4-E1B04484D9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For example, in Azure OpenAI, this integrated security system is inserted at the front end.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It passes the prompt and the result of your Azure OpenAI model through a set of classification models designed to detect problematic content such as hateful, sexual, violent, and self-harm content</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In real-time, these models can be used to improve the quality of the results and allow you to control the type and tone of the content of your application. They can also be used to identify potential cases of abuse, alert customers, and filter them out automatically</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Azure OpenAI Limited Access Review: Modified Content Filters and Abuse Monitoring (microsoft.com)</a:t>
            </a:r>
            <a:r>
              <a:rPr lang="en-US" sz="1200" b="0" dirty="0">
                <a:effectLst/>
                <a:latin typeface="Segoe UI" panose="020B0502040204020203" pitchFamily="34" charset="0"/>
                <a:ea typeface="Calibri" panose="020F0502020204030204" pitchFamily="34" charset="0"/>
                <a:cs typeface="Segoe UI" panose="020B0502040204020203" pitchFamily="34" charset="0"/>
              </a:rPr>
              <a:t>: https://aka.ms/oai/modifiedaccess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a:extLst>
              <a:ext uri="{FF2B5EF4-FFF2-40B4-BE49-F238E27FC236}">
                <a16:creationId xmlns:a16="http://schemas.microsoft.com/office/drawing/2014/main" id="{8FBA0355-F24E-B5B0-728B-9113BB14E2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5160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Prompt injection attacks, whether direct attacks with jailbreaks or indirect attacks, appear as significant threats to the safety and security of foundation models. Successful attacks that bypass an AI system's security mitigation measures can have serious consequences, such as the leakage of personally identifiable information (PII) and intellectual property (IP).</a:t>
            </a:r>
            <a:endParaRPr lang="fr-FR" dirty="0">
              <a:latin typeface="Segoe UI" panose="020B0502040204020203" pitchFamily="34" charset="0"/>
              <a:cs typeface="Segoe UI" panose="020B0502040204020203" pitchFamily="34" charset="0"/>
            </a:endParaRPr>
          </a:p>
          <a:p>
            <a:pPr>
              <a:spcAft>
                <a:spcPts val="800"/>
              </a:spcAft>
            </a:pPr>
            <a:endParaRPr lang="fr-FR" dirty="0">
              <a:latin typeface="Segoe UI" panose="020B0502040204020203" pitchFamily="34" charset="0"/>
              <a:cs typeface="Segoe UI" panose="020B0502040204020203" pitchFamily="34" charset="0"/>
            </a:endParaRPr>
          </a:p>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mitigate these threats, I have already mentioned what is now called Prompt Shields to detect suspicious entries in real time and block them before they reach the base model. This proactive approach protects the integrity of large language model (LLM) systems and user interactions.</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a:spcAft>
                <a:spcPts val="800"/>
              </a:spcAft>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Now, we are launching the next step in jailbreak detection, namely the ability to detect and block indirect attacks, that is when a jailbreak attack is concealed in reference sources, such as emails or documents.</a:t>
            </a:r>
            <a:r>
              <a:rPr lang="fr-FR" dirty="0">
                <a:latin typeface="Segoe UI" panose="020B0502040204020203" pitchFamily="34" charset="0"/>
                <a:cs typeface="Segoe UI" panose="020B0502040204020203" pitchFamily="34" charset="0"/>
              </a:rPr>
              <a:t> </a:t>
            </a:r>
          </a:p>
          <a:p>
            <a:pPr>
              <a:spcAft>
                <a:spcPts val="800"/>
              </a:spcAft>
            </a:pPr>
            <a:endParaRPr lang="fr-FR" dirty="0">
              <a:latin typeface="Segoe UI" panose="020B0502040204020203" pitchFamily="34" charset="0"/>
              <a:cs typeface="Segoe UI" panose="020B0502040204020203" pitchFamily="34" charset="0"/>
            </a:endParaRPr>
          </a:p>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From now on, when you create an application that uses textual content to add context, Azure AI Content Safety will analyze this text and block these hidden attacks before they reach your model.</a:t>
            </a:r>
            <a:endParaRPr lang="en-US" dirty="0">
              <a:latin typeface="Segoe UI" panose="020B0502040204020203" pitchFamily="34" charset="0"/>
              <a:cs typeface="Segoe UI" panose="020B0502040204020203" pitchFamily="34" charset="0"/>
            </a:endParaRPr>
          </a:p>
          <a:p>
            <a:pPr>
              <a:spcAft>
                <a:spcPts val="800"/>
              </a:spcAft>
            </a:pP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dirty="0">
                <a:latin typeface="Segoe UI" panose="020B0502040204020203" pitchFamily="34" charset="0"/>
                <a:cs typeface="Segoe UI" panose="020B0502040204020203" pitchFamily="34" charset="0"/>
                <a:hlinkClick r:id="rId3"/>
              </a:rPr>
              <a:t>Azure AI announces Prompt Shields for Jailbreak and Indirect prompt injection attacks (microsoft.com)</a:t>
            </a:r>
            <a:r>
              <a:rPr lang="en-US" dirty="0">
                <a:latin typeface="Segoe UI" panose="020B0502040204020203" pitchFamily="34" charset="0"/>
                <a:cs typeface="Segoe UI" panose="020B0502040204020203" pitchFamily="34" charset="0"/>
              </a:rPr>
              <a:t>: https://techcommunity.microsoft.com/t5/ai-azure-ai-services-blog/azure-ai-announces-prompt-shields-for-jailbreak-and-indirect/ba-p/4099140</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42681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As mentioned, "hallucinations" refer to cases where a model confidently generates results that do not match common sense or lack grounding data. This problem can manifest in different ways, ranging from minor inaccuracies to outright false results. Identifying erroneous content is crucial for improving the quality and reliability of generative AI systems. Today, Microsoft announces the implementation of a new feature, the detection of lack of foundation, designed to identify textual hallucinations. This function detects “ungrounded elements" in the text to improve the quality of the LLM results.</a:t>
            </a:r>
            <a:endParaRPr lang="fr-FR" dirty="0">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dirty="0">
                <a:latin typeface="Segoe UI" panose="020B0502040204020203" pitchFamily="34" charset="0"/>
                <a:cs typeface="Segoe UI" panose="020B0502040204020203" pitchFamily="34" charset="0"/>
                <a:hlinkClick r:id="rId3"/>
              </a:rPr>
              <a:t>Detect and Mitigate Ungrounded Model Outputs - Microsoft Community Hub</a:t>
            </a:r>
            <a:r>
              <a:rPr lang="en-US" dirty="0">
                <a:latin typeface="Segoe UI" panose="020B0502040204020203" pitchFamily="34" charset="0"/>
                <a:cs typeface="Segoe UI" panose="020B0502040204020203" pitchFamily="34" charset="0"/>
              </a:rPr>
              <a:t>: https://techcommunity.microsoft.com/t5/ai-azure-ai-services-blog/detect-and-mitigate-ungrounded-model-outputs/ba-p/4099261</a:t>
            </a:r>
          </a:p>
          <a:p>
            <a:pPr>
              <a:spcAft>
                <a:spcPts val="800"/>
              </a:spcAft>
            </a:pPr>
            <a:r>
              <a:rPr lang="en-US"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00052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Although the potential for innovation is considerable here, we must therefore reflect as soon as possible and lucidly on the risks created. To contextualize this, if you remember, Tay is a conversational agent that Microsoft introduced to the world in 2016 and which, in less than 24 hours, went from the status of a cheerful teenager to that of a racist, anti-Semite, and misogynist. And all this because of its interactions with humans. This agent was removed from the internet less than a day after launch, which was a key learning moment for Microsoft - a moment that highlighted the potential harm that AI can cause, a moment that forever changed the company's approach to AI design.</a:t>
            </a:r>
          </a:p>
          <a:p>
            <a:pPr algn="l"/>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We can think of Pharmakon in Greek philosophy which overlaps two distinct meanings: medicine or poison depending on the dosage, or to use the title of this book by Brad Smith, a tool or a weapon.</a:t>
            </a:r>
          </a:p>
          <a:p>
            <a:pPr algn="l"/>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As technology progresses, it is just as important to anticipate potential harms as it is to pursue expected benefits in order to ensure adequate control of AI. At Microsoft, we are committed to creating responsible AI from the design stage. We believe that when your technologies are likely to change the world, you must also ensure that they are used responsibly.</a:t>
            </a:r>
          </a:p>
          <a:p>
            <a:pPr algn="l"/>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panose="020B0502040204020203" pitchFamily="34" charset="0"/>
                <a:cs typeface="Segoe UI" panose="020B0502040204020203" pitchFamily="34" charset="0"/>
                <a:hlinkClick r:id="rId3"/>
              </a:rPr>
              <a:t>Meeting the AI moment: advancing the future through responsible AI - Microsoft On the Issues</a:t>
            </a:r>
            <a:r>
              <a:rPr lang="en-US" sz="1200" b="0" i="0" u="none" strike="noStrike" dirty="0">
                <a:solidFill>
                  <a:srgbClr val="000000"/>
                </a:solidFill>
                <a:effectLst/>
                <a:latin typeface="Segoe UI" panose="020B0502040204020203" pitchFamily="34" charset="0"/>
                <a:cs typeface="Segoe UI" panose="020B0502040204020203" pitchFamily="34" charset="0"/>
              </a:rPr>
              <a:t>: https://blogs.microsoft.com/on-the-issues/2023/02/02/responsible-ai-chatgpt-artificial-intelligence/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i="0" u="none" strike="noStrike" dirty="0">
              <a:solidFill>
                <a:srgbClr val="000000"/>
              </a:solidFill>
              <a:effectLst/>
              <a:latin typeface="Segoe UI" panose="020B0502040204020203" pitchFamily="34" charset="0"/>
              <a:cs typeface="Segoe UI" panose="020B0502040204020203" pitchFamily="34"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586A11C-0787-4780-8793-0CAEFB7023A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54384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Proper data anchoring and system message design are at the heart of any generative AI application. They allow for a unique differentiation of an application and are also a key element in reducing errors and mitigating various types of harm or risks we have discussed earlier.</a:t>
            </a: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1699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D738-501B-A71F-C2DC-94804FAB786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8A1E87B-C471-1F5F-3182-A78CB7FD5A6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4A33CE0-E382-35FE-E353-B7ACBB942358}"/>
              </a:ext>
            </a:extLst>
          </p:cNvPr>
          <p:cNvSpPr>
            <a:spLocks noGrp="1"/>
          </p:cNvSpPr>
          <p:nvPr>
            <p:ph type="body" idx="1"/>
          </p:nvPr>
        </p:nvSpPr>
        <p:spPr/>
        <p:txBody>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Regarding the system message and thus a set of instructions provided to the model to guide its behavior, here is the Framework we recommend.</a:t>
            </a:r>
          </a:p>
          <a:p>
            <a:pPr marL="0" marR="0" lvl="0" indent="0" algn="l" defTabSz="914400" rtl="0" eaLnBrk="1" fontAlgn="auto" latinLnBrk="0" hangingPunct="1">
              <a:lnSpc>
                <a:spcPct val="105000"/>
              </a:lnSpc>
              <a:spcBef>
                <a:spcPts val="0"/>
              </a:spcBef>
              <a:spcAft>
                <a:spcPts val="800"/>
              </a:spcAft>
              <a:buClrTx/>
              <a:buSzTx/>
              <a:buFontTx/>
              <a:buNone/>
              <a:tabLst/>
              <a:defRPr/>
            </a:pP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5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Specific components have been developed for the occasion following the approach illustrated here. They can be injected to mitigate the different types of risks depending on their relevance to the scenarios to be covered.</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Espace réservé du numéro de diapositive 3">
            <a:extLst>
              <a:ext uri="{FF2B5EF4-FFF2-40B4-BE49-F238E27FC236}">
                <a16:creationId xmlns:a16="http://schemas.microsoft.com/office/drawing/2014/main" id="{A0E79957-920A-93CF-732E-0C79240CDA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8042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noProof="0" dirty="0">
                <a:latin typeface="Segoe UI" panose="020B0502040204020203" pitchFamily="34" charset="0"/>
                <a:cs typeface="Segoe UI" panose="020B0502040204020203" pitchFamily="34" charset="0"/>
              </a:rPr>
              <a:t>These safety system templates are published in our documentation in order to share our experience and help anyone avoid starting from scratch. </a:t>
            </a:r>
          </a:p>
          <a:p>
            <a:endParaRPr lang="en-US" sz="1200" noProof="0" dirty="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Help guide an AI system’s behavior and improve system performance</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Increase the accuracy and grounding Large Language Model (LLM) responses</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Leverage </a:t>
            </a:r>
            <a:r>
              <a:rPr kumimoji="0" lang="en-US" sz="1200" b="0" i="0" u="sng"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hlinkClick r:id="rId3"/>
              </a:rPr>
              <a:t>Spotlighting</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i.e., a prompt engineering technique developed by our Microsoft Research and Security experts to reduce the risk of Indirect Attacks, see next slide.  ​</a:t>
            </a:r>
          </a:p>
          <a:p>
            <a:endParaRPr lang="fr-FR" sz="1200" dirty="0">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fr-FR" sz="1200" dirty="0">
                <a:latin typeface="Segoe UI" panose="020B0502040204020203" pitchFamily="34" charset="0"/>
                <a:cs typeface="Segoe UI" panose="020B0502040204020203" pitchFamily="34" charset="0"/>
                <a:hlinkClick r:id="rId3"/>
              </a:rPr>
              <a:t>System message </a:t>
            </a:r>
            <a:r>
              <a:rPr lang="fr-FR" sz="1200" dirty="0" err="1">
                <a:latin typeface="Segoe UI" panose="020B0502040204020203" pitchFamily="34" charset="0"/>
                <a:cs typeface="Segoe UI" panose="020B0502040204020203" pitchFamily="34" charset="0"/>
                <a:hlinkClick r:id="rId3"/>
              </a:rPr>
              <a:t>framework</a:t>
            </a:r>
            <a:r>
              <a:rPr lang="fr-FR" sz="1200" dirty="0">
                <a:latin typeface="Segoe UI" panose="020B0502040204020203" pitchFamily="34" charset="0"/>
                <a:cs typeface="Segoe UI" panose="020B0502040204020203" pitchFamily="34" charset="0"/>
                <a:hlinkClick r:id="rId3"/>
              </a:rPr>
              <a:t> and </a:t>
            </a:r>
            <a:r>
              <a:rPr lang="fr-FR" sz="1200" dirty="0" err="1">
                <a:latin typeface="Segoe UI" panose="020B0502040204020203" pitchFamily="34" charset="0"/>
                <a:cs typeface="Segoe UI" panose="020B0502040204020203" pitchFamily="34" charset="0"/>
                <a:hlinkClick r:id="rId3"/>
              </a:rPr>
              <a:t>template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recommendations</a:t>
            </a:r>
            <a:r>
              <a:rPr lang="fr-FR" sz="1200" dirty="0">
                <a:latin typeface="Segoe UI" panose="020B0502040204020203" pitchFamily="34" charset="0"/>
                <a:cs typeface="Segoe UI" panose="020B0502040204020203" pitchFamily="34" charset="0"/>
                <a:hlinkClick r:id="rId3"/>
              </a:rPr>
              <a:t> for Large </a:t>
            </a:r>
            <a:r>
              <a:rPr lang="fr-FR" sz="1200" dirty="0" err="1">
                <a:latin typeface="Segoe UI" panose="020B0502040204020203" pitchFamily="34" charset="0"/>
                <a:cs typeface="Segoe UI" panose="020B0502040204020203" pitchFamily="34" charset="0"/>
                <a:hlinkClick r:id="rId3"/>
              </a:rPr>
              <a:t>Language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Models</a:t>
            </a:r>
            <a:r>
              <a:rPr lang="fr-FR" sz="1200" dirty="0">
                <a:latin typeface="Segoe UI" panose="020B0502040204020203" pitchFamily="34" charset="0"/>
                <a:cs typeface="Segoe UI" panose="020B0502040204020203" pitchFamily="34" charset="0"/>
                <a:hlinkClick r:id="rId3"/>
              </a:rPr>
              <a:t>(</a:t>
            </a:r>
            <a:r>
              <a:rPr lang="fr-FR" sz="1200" dirty="0" err="1">
                <a:latin typeface="Segoe UI" panose="020B0502040204020203" pitchFamily="34" charset="0"/>
                <a:cs typeface="Segoe UI" panose="020B0502040204020203" pitchFamily="34" charset="0"/>
                <a:hlinkClick r:id="rId3"/>
              </a:rPr>
              <a:t>LLMs</a:t>
            </a:r>
            <a:r>
              <a:rPr lang="fr-FR" sz="1200" dirty="0">
                <a:latin typeface="Segoe UI" panose="020B0502040204020203" pitchFamily="34" charset="0"/>
                <a:cs typeface="Segoe UI" panose="020B0502040204020203" pitchFamily="34" charset="0"/>
                <a:hlinkClick r:id="rId3"/>
              </a:rPr>
              <a:t>) - Azure OpenAI Service | Microsoft </a:t>
            </a:r>
            <a:r>
              <a:rPr lang="fr-FR" sz="1200" dirty="0" err="1">
                <a:latin typeface="Segoe UI" panose="020B0502040204020203" pitchFamily="34" charset="0"/>
                <a:cs typeface="Segoe UI" panose="020B0502040204020203" pitchFamily="34" charset="0"/>
                <a:hlinkClick r:id="rId3"/>
              </a:rPr>
              <a:t>Learn</a:t>
            </a:r>
            <a:r>
              <a:rPr lang="en-US" sz="1200" dirty="0">
                <a:latin typeface="Segoe UI" panose="020B0502040204020203" pitchFamily="34" charset="0"/>
                <a:cs typeface="Segoe UI" panose="020B0502040204020203" pitchFamily="34" charset="0"/>
              </a:rPr>
              <a:t>: https://learn.microsoft.com/en-us/azure/ai-services/openai/concepts/system-message</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4940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There are also techniques today that prove to be very effective in mitigating cross-domain prompt injection attacks (XPIA) - they are collectively known as Spotlighting because they highlight in a certain way the content that should not only be interpreted as data.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fr-FR" sz="1200" dirty="0">
              <a:effectLst/>
              <a:latin typeface="Segoe UI" panose="020B0502040204020203" pitchFamily="34" charset="0"/>
              <a:ea typeface="Aptos" panose="020B0004020202020204" pitchFamily="34" charset="0"/>
              <a:cs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According to research conducted by the mitigation team in collaboration with the red team, these techniques are more effective when combined - do not use data encoding alone, but rather combine data encoding and marking, for example.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fr-FR" sz="1200" dirty="0">
              <a:effectLst/>
              <a:latin typeface="Segoe UI" panose="020B0502040204020203" pitchFamily="34" charset="0"/>
              <a:ea typeface="Aptos" panose="020B0004020202020204" pitchFamily="34" charset="0"/>
              <a:cs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I would like to mention that safe system message models are published in our documentation to share our experience and avoid having to start from scratch.</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3"/>
              </a:rPr>
              <a:t>System message </a:t>
            </a:r>
            <a:r>
              <a:rPr lang="fr-FR" sz="1200" dirty="0" err="1">
                <a:latin typeface="Segoe UI" panose="020B0502040204020203" pitchFamily="34" charset="0"/>
                <a:cs typeface="Segoe UI" panose="020B0502040204020203" pitchFamily="34" charset="0"/>
                <a:hlinkClick r:id="rId3"/>
              </a:rPr>
              <a:t>framework</a:t>
            </a:r>
            <a:r>
              <a:rPr lang="fr-FR" sz="1200" dirty="0">
                <a:latin typeface="Segoe UI" panose="020B0502040204020203" pitchFamily="34" charset="0"/>
                <a:cs typeface="Segoe UI" panose="020B0502040204020203" pitchFamily="34" charset="0"/>
                <a:hlinkClick r:id="rId3"/>
              </a:rPr>
              <a:t> and </a:t>
            </a:r>
            <a:r>
              <a:rPr lang="fr-FR" sz="1200" dirty="0" err="1">
                <a:latin typeface="Segoe UI" panose="020B0502040204020203" pitchFamily="34" charset="0"/>
                <a:cs typeface="Segoe UI" panose="020B0502040204020203" pitchFamily="34" charset="0"/>
                <a:hlinkClick r:id="rId3"/>
              </a:rPr>
              <a:t>template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recommendations</a:t>
            </a:r>
            <a:r>
              <a:rPr lang="fr-FR" sz="1200" dirty="0">
                <a:latin typeface="Segoe UI" panose="020B0502040204020203" pitchFamily="34" charset="0"/>
                <a:cs typeface="Segoe UI" panose="020B0502040204020203" pitchFamily="34" charset="0"/>
                <a:hlinkClick r:id="rId3"/>
              </a:rPr>
              <a:t> for Large </a:t>
            </a:r>
            <a:r>
              <a:rPr lang="fr-FR" sz="1200" dirty="0" err="1">
                <a:latin typeface="Segoe UI" panose="020B0502040204020203" pitchFamily="34" charset="0"/>
                <a:cs typeface="Segoe UI" panose="020B0502040204020203" pitchFamily="34" charset="0"/>
                <a:hlinkClick r:id="rId3"/>
              </a:rPr>
              <a:t>Language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Models</a:t>
            </a:r>
            <a:r>
              <a:rPr lang="fr-FR" sz="1200" dirty="0">
                <a:latin typeface="Segoe UI" panose="020B0502040204020203" pitchFamily="34" charset="0"/>
                <a:cs typeface="Segoe UI" panose="020B0502040204020203" pitchFamily="34" charset="0"/>
                <a:hlinkClick r:id="rId3"/>
              </a:rPr>
              <a:t>(</a:t>
            </a:r>
            <a:r>
              <a:rPr lang="fr-FR" sz="1200" dirty="0" err="1">
                <a:latin typeface="Segoe UI" panose="020B0502040204020203" pitchFamily="34" charset="0"/>
                <a:cs typeface="Segoe UI" panose="020B0502040204020203" pitchFamily="34" charset="0"/>
                <a:hlinkClick r:id="rId3"/>
              </a:rPr>
              <a:t>LLMs</a:t>
            </a:r>
            <a:r>
              <a:rPr lang="fr-FR" sz="1200" dirty="0">
                <a:latin typeface="Segoe UI" panose="020B0502040204020203" pitchFamily="34" charset="0"/>
                <a:cs typeface="Segoe UI" panose="020B0502040204020203" pitchFamily="34" charset="0"/>
                <a:hlinkClick r:id="rId3"/>
              </a:rPr>
              <a:t>) - Azure OpenAI Service | Microsoft </a:t>
            </a:r>
            <a:r>
              <a:rPr lang="fr-FR" sz="1200" dirty="0" err="1">
                <a:latin typeface="Segoe UI" panose="020B0502040204020203" pitchFamily="34" charset="0"/>
                <a:cs typeface="Segoe UI" panose="020B0502040204020203" pitchFamily="34" charset="0"/>
                <a:hlinkClick r:id="rId3"/>
              </a:rPr>
              <a:t>Learn</a:t>
            </a:r>
            <a:r>
              <a:rPr lang="en-US" sz="1200" dirty="0">
                <a:latin typeface="Segoe UI" panose="020B0502040204020203" pitchFamily="34" charset="0"/>
                <a:cs typeface="Segoe UI" panose="020B0502040204020203" pitchFamily="34" charset="0"/>
              </a:rPr>
              <a:t>: https://learn.microsoft.com/en-us/azure/ai-services/openai/concepts/system-message</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435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rPr>
              <a:t>The goal is to make things even easier for our customers very soon by integrating these models directly into our development studios, so they can implement them with a single click.</a:t>
            </a:r>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601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DE61C-799E-F4A6-9DCB-7A6C6BB8E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E09B0-A2B9-8189-C805-60C790705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B4DAC4-B6B4-409A-29F9-D2C4DB6F5548}"/>
              </a:ext>
            </a:extLst>
          </p:cNvPr>
          <p:cNvSpPr>
            <a:spLocks noGrp="1"/>
          </p:cNvSpPr>
          <p:nvPr>
            <p:ph type="body" idx="1"/>
          </p:nvPr>
        </p:nvSpPr>
        <p:spPr/>
        <p:txBody>
          <a:bodyPr/>
          <a:lstStyle/>
          <a:p>
            <a:pPr algn="l"/>
            <a:r>
              <a:rPr lang="en-US" b="0" i="0" noProof="0" dirty="0">
                <a:solidFill>
                  <a:srgbClr val="333333"/>
                </a:solidFill>
                <a:effectLst/>
                <a:latin typeface="Segoe UI" panose="020B0502040204020203" pitchFamily="34" charset="0"/>
                <a:cs typeface="Segoe UI" panose="020B0502040204020203" pitchFamily="34" charset="0"/>
              </a:rPr>
              <a:t>In terms of operationalization and for the grounding and prompt engineering part in itself, we offer the </a:t>
            </a:r>
            <a:r>
              <a:rPr lang="en-US" b="0" i="0" noProof="0" dirty="0" err="1">
                <a:solidFill>
                  <a:srgbClr val="333333"/>
                </a:solidFill>
                <a:effectLst/>
                <a:latin typeface="Segoe UI" panose="020B0502040204020203" pitchFamily="34" charset="0"/>
                <a:cs typeface="Segoe UI" panose="020B0502040204020203" pitchFamily="34" charset="0"/>
              </a:rPr>
              <a:t>possiblility</a:t>
            </a:r>
            <a:r>
              <a:rPr lang="en-US" b="0" i="0" noProof="0" dirty="0">
                <a:solidFill>
                  <a:srgbClr val="333333"/>
                </a:solidFill>
                <a:effectLst/>
                <a:latin typeface="Segoe UI" panose="020B0502040204020203" pitchFamily="34" charset="0"/>
                <a:cs typeface="Segoe UI" panose="020B0502040204020203" pitchFamily="34" charset="0"/>
              </a:rPr>
              <a:t> to create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Quick Start — Prompt flow documentation (microsoft.github.io)</a:t>
            </a:r>
            <a:r>
              <a:rPr lang="fr-FR"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https://microsoft.github.io/promptflow/how-to-guides/quick-start.html</a:t>
            </a:r>
            <a:endParaRPr lang="en-US" b="0" i="0" dirty="0">
              <a:solidFill>
                <a:srgbClr val="333333"/>
              </a:solidFill>
              <a:effectLst/>
              <a:latin typeface="Segoe UI" panose="020B0502040204020203" pitchFamily="34" charset="0"/>
              <a:cs typeface="Segoe UI" panose="020B0502040204020203" pitchFamily="34" charset="0"/>
            </a:endParaRPr>
          </a:p>
          <a:p>
            <a:pPr algn="l"/>
            <a:r>
              <a:rPr lang="en-US" dirty="0" err="1">
                <a:latin typeface="Segoe UI" panose="020B0502040204020203" pitchFamily="34" charset="0"/>
                <a:cs typeface="Segoe UI" panose="020B0502040204020203" pitchFamily="34" charset="0"/>
                <a:hlinkClick r:id="rId4"/>
              </a:rPr>
              <a:t>microsoft</a:t>
            </a:r>
            <a:r>
              <a:rPr lang="en-US" dirty="0">
                <a:latin typeface="Segoe UI" panose="020B0502040204020203" pitchFamily="34" charset="0"/>
                <a:cs typeface="Segoe UI" panose="020B0502040204020203" pitchFamily="34" charset="0"/>
                <a:hlinkClick r:id="rId4"/>
              </a:rPr>
              <a:t>/</a:t>
            </a:r>
            <a:r>
              <a:rPr lang="en-US" dirty="0" err="1">
                <a:latin typeface="Segoe UI" panose="020B0502040204020203" pitchFamily="34" charset="0"/>
                <a:cs typeface="Segoe UI" panose="020B0502040204020203" pitchFamily="34" charset="0"/>
                <a:hlinkClick r:id="rId4"/>
              </a:rPr>
              <a:t>promptflow</a:t>
            </a:r>
            <a:r>
              <a:rPr lang="en-US" dirty="0">
                <a:latin typeface="Segoe UI" panose="020B0502040204020203" pitchFamily="34" charset="0"/>
                <a:cs typeface="Segoe UI" panose="020B0502040204020203" pitchFamily="34" charset="0"/>
                <a:hlinkClick r:id="rId4"/>
              </a:rPr>
              <a:t>: Build high-quality LLM apps - from prototyping, testing to production deployment and monitoring. (github.com)</a:t>
            </a:r>
            <a:r>
              <a:rPr lang="en-US" b="0" i="0" dirty="0">
                <a:solidFill>
                  <a:srgbClr val="333333"/>
                </a:solidFill>
                <a:effectLst/>
                <a:latin typeface="Segoe UI" panose="020B0502040204020203" pitchFamily="34" charset="0"/>
                <a:cs typeface="Segoe UI" panose="020B0502040204020203" pitchFamily="34" charset="0"/>
              </a:rPr>
              <a:t> https://github.com/microsoft/promptflow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SegoeUI"/>
            </a:endParaRPr>
          </a:p>
        </p:txBody>
      </p:sp>
      <p:sp>
        <p:nvSpPr>
          <p:cNvPr id="4" name="Header Placeholder 3">
            <a:extLst>
              <a:ext uri="{FF2B5EF4-FFF2-40B4-BE49-F238E27FC236}">
                <a16:creationId xmlns:a16="http://schemas.microsoft.com/office/drawing/2014/main" id="{BCE88EB5-8098-A901-26B1-3A196AF7423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5703DBC-E19D-A203-D6DE-E3219829B085}"/>
              </a:ext>
            </a:extLst>
          </p:cNvPr>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8C74392-6D94-E365-E51E-FD35001B2C6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7/4/2024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CA2C3BA-3883-126C-7798-32E6911FDCA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0031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mn-lt"/>
              </a:rPr>
              <a:t>At the end of this process, how can you make sure these mitigation methods are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noProof="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noProof="0" dirty="0">
                <a:latin typeface="+mn-lt"/>
              </a:rPr>
              <a:t>Are the answers grounded on available data? </a:t>
            </a:r>
            <a:br>
              <a:rPr lang="en-US" i="1" noProof="0" dirty="0">
                <a:latin typeface="+mn-lt"/>
              </a:rPr>
            </a:br>
            <a:r>
              <a:rPr lang="en-US" i="1" noProof="0" dirty="0">
                <a:latin typeface="+mn-lt"/>
              </a:rPr>
              <a:t>Are they hallucinations? </a:t>
            </a:r>
            <a:br>
              <a:rPr lang="en-US" i="1" noProof="0" dirty="0">
                <a:latin typeface="+mn-lt"/>
              </a:rPr>
            </a:br>
            <a:r>
              <a:rPr lang="en-US" i="1" noProof="0" dirty="0">
                <a:latin typeface="+mn-lt"/>
              </a:rPr>
              <a:t>Are they relevant? </a:t>
            </a:r>
            <a:br>
              <a:rPr lang="en-US" i="1" noProof="0" dirty="0">
                <a:latin typeface="+mn-lt"/>
              </a:rPr>
            </a:br>
            <a:r>
              <a:rPr lang="en-US" i="1" noProof="0" dirty="0">
                <a:latin typeface="+mn-lt"/>
              </a:rPr>
              <a:t>Are they coherent? </a:t>
            </a:r>
            <a:endParaRPr lang="en-US" b="0" i="0" noProof="0" dirty="0">
              <a:solidFill>
                <a:srgbClr val="333333"/>
              </a:solidFill>
              <a:effectLst/>
              <a:latin typeface="+mn-lt"/>
            </a:endParaRPr>
          </a:p>
          <a:p>
            <a:endParaRPr lang="en-US" dirty="0"/>
          </a:p>
          <a:p>
            <a:r>
              <a:rPr lang="en-US" dirty="0"/>
              <a:t>We offer multiple predefined evaluations that can help you test these different dimensions in your application</a:t>
            </a:r>
            <a:br>
              <a:rPr lang="fr-FR" dirty="0">
                <a:latin typeface="+mn-lt"/>
              </a:rPr>
            </a:br>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56541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D908-B8B3-C268-CFE5-2E633560D3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3550E6-635F-BFEC-CDC8-ED50D570F1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125BAD5-94C2-A33D-2110-022C5F16AC6A}"/>
              </a:ext>
            </a:extLst>
          </p:cNvPr>
          <p:cNvSpPr>
            <a:spLocks noGrp="1"/>
          </p:cNvSpPr>
          <p:nvPr>
            <p:ph type="body" idx="1"/>
          </p:nvPr>
        </p:nvSpPr>
        <p:spPr/>
        <p:txBody>
          <a:bodyPr/>
          <a:lstStyle/>
          <a:p>
            <a:pPr algn="l"/>
            <a:r>
              <a:rPr lang="en-US" noProof="0" dirty="0">
                <a:latin typeface="Segoe UI" panose="020B0502040204020203" pitchFamily="34" charset="0"/>
                <a:cs typeface="Segoe UI" panose="020B0502040204020203" pitchFamily="34" charset="0"/>
              </a:rPr>
              <a:t>Therefore, multiple robust evaluations, which are evaluated on metrics based on GPT-4, allow to evaluate performances in an application by looking at the responses, and hence choose the better prompt variant. </a:t>
            </a:r>
          </a:p>
          <a:p>
            <a:pPr algn="l"/>
            <a:endParaRPr lang="en-US" noProof="0" dirty="0">
              <a:latin typeface="Segoe UI" panose="020B0502040204020203" pitchFamily="34" charset="0"/>
              <a:cs typeface="Segoe UI" panose="020B0502040204020203" pitchFamily="34" charset="0"/>
            </a:endParaRPr>
          </a:p>
          <a:p>
            <a:pPr algn="l"/>
            <a:r>
              <a:rPr lang="en-US" noProof="0" dirty="0">
                <a:latin typeface="Segoe UI" panose="020B0502040204020203" pitchFamily="34" charset="0"/>
                <a:cs typeface="Segoe UI" panose="020B0502040204020203" pitchFamily="34" charset="0"/>
              </a:rPr>
              <a:t>Last November, we announced new predefined evaluation features in Azure AI Studio, namely groundedness, relevance, coherence, as well as traditional Machine Learning metrics like the F1 score to evaluate how well obtained results are aligned with expected results, or ground truth. </a:t>
            </a:r>
          </a:p>
          <a:p>
            <a:pPr algn="l"/>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fr-FR" dirty="0">
                <a:latin typeface="Segoe UI" panose="020B0502040204020203" pitchFamily="34" charset="0"/>
                <a:cs typeface="Segoe UI" panose="020B0502040204020203" pitchFamily="34" charset="0"/>
                <a:hlinkClick r:id="rId3"/>
              </a:rPr>
              <a:t>Evaluation and monitoring </a:t>
            </a:r>
            <a:r>
              <a:rPr lang="fr-FR" dirty="0" err="1">
                <a:latin typeface="Segoe UI" panose="020B0502040204020203" pitchFamily="34" charset="0"/>
                <a:cs typeface="Segoe UI" panose="020B0502040204020203" pitchFamily="34" charset="0"/>
                <a:hlinkClick r:id="rId3"/>
              </a:rPr>
              <a:t>metrics</a:t>
            </a:r>
            <a:r>
              <a:rPr lang="fr-FR" dirty="0">
                <a:latin typeface="Segoe UI" panose="020B0502040204020203" pitchFamily="34" charset="0"/>
                <a:cs typeface="Segoe UI" panose="020B0502040204020203" pitchFamily="34" charset="0"/>
                <a:hlinkClick r:id="rId3"/>
              </a:rPr>
              <a:t> for </a:t>
            </a:r>
            <a:r>
              <a:rPr lang="fr-FR" dirty="0" err="1">
                <a:latin typeface="Segoe UI" panose="020B0502040204020203" pitchFamily="34" charset="0"/>
                <a:cs typeface="Segoe UI" panose="020B0502040204020203" pitchFamily="34" charset="0"/>
                <a:hlinkClick r:id="rId3"/>
              </a:rPr>
              <a:t>generative</a:t>
            </a:r>
            <a:r>
              <a:rPr lang="fr-FR" dirty="0">
                <a:latin typeface="Segoe UI" panose="020B0502040204020203" pitchFamily="34" charset="0"/>
                <a:cs typeface="Segoe UI" panose="020B0502040204020203" pitchFamily="34" charset="0"/>
                <a:hlinkClick r:id="rId3"/>
              </a:rPr>
              <a:t> AI - Azure AI Studio | Microsoft </a:t>
            </a:r>
            <a:r>
              <a:rPr lang="fr-FR" dirty="0" err="1">
                <a:latin typeface="Segoe UI" panose="020B0502040204020203" pitchFamily="34" charset="0"/>
                <a:cs typeface="Segoe UI" panose="020B0502040204020203" pitchFamily="34" charset="0"/>
                <a:hlinkClick r:id="rId3"/>
              </a:rPr>
              <a:t>Learn</a:t>
            </a:r>
            <a:r>
              <a:rPr lang="fr-FR" dirty="0">
                <a:latin typeface="Segoe UI" panose="020B0502040204020203" pitchFamily="34" charset="0"/>
                <a:cs typeface="Segoe UI" panose="020B0502040204020203" pitchFamily="34" charset="0"/>
              </a:rPr>
              <a:t>: https://learn.microsoft.com/en-gb/azure/ai-studio/concepts/evaluation-metrics-built-in?tabs=warning</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b="0" i="0" dirty="0">
              <a:solidFill>
                <a:srgbClr val="333333"/>
              </a:solidFill>
              <a:effectLst/>
              <a:latin typeface="Segoe UI" panose="020B0502040204020203" pitchFamily="34" charset="0"/>
              <a:cs typeface="Segoe UI" panose="020B0502040204020203" pitchFamily="34" charset="0"/>
            </a:endParaRPr>
          </a:p>
          <a:p>
            <a:endParaRPr lang="en-US" dirty="0"/>
          </a:p>
        </p:txBody>
      </p:sp>
      <p:sp>
        <p:nvSpPr>
          <p:cNvPr id="4" name="Espace réservé du numéro de diapositive 3">
            <a:extLst>
              <a:ext uri="{FF2B5EF4-FFF2-40B4-BE49-F238E27FC236}">
                <a16:creationId xmlns:a16="http://schemas.microsoft.com/office/drawing/2014/main" id="{FF96B28F-98AE-698F-74D9-5F2DBE97BD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35370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US" b="0" i="0" dirty="0">
                <a:solidFill>
                  <a:srgbClr val="FFFFFF"/>
                </a:solidFill>
                <a:effectLst/>
                <a:highlight>
                  <a:srgbClr val="292929"/>
                </a:highlight>
                <a:latin typeface="Segoe UI" panose="020B0502040204020203" pitchFamily="34" charset="0"/>
              </a:rPr>
              <a:t>Azure AI Studio now also allows development teams to measure an application's sensitivity to jailbreak attempts and the production of violent, sexual, self-harm, and hateful content. Natural language explanations are provided for each measure to help determine appropriate mitigation measures.</a:t>
            </a:r>
            <a:endParaRPr lang="fr-FR" dirty="0"/>
          </a:p>
          <a:p>
            <a:pPr>
              <a:spcAft>
                <a:spcPts val="800"/>
              </a:spcAft>
            </a:pPr>
            <a:endParaRPr lang="fr-FR" dirty="0"/>
          </a:p>
          <a:p>
            <a:pPr>
              <a:spcAft>
                <a:spcPts val="800"/>
              </a:spcAft>
            </a:pPr>
            <a:r>
              <a:rPr lang="en-US" b="0" i="0" dirty="0">
                <a:solidFill>
                  <a:srgbClr val="FFFFFF"/>
                </a:solidFill>
                <a:effectLst/>
                <a:highlight>
                  <a:srgbClr val="292929"/>
                </a:highlight>
                <a:latin typeface="Segoe UI" panose="020B0502040204020203" pitchFamily="34" charset="0"/>
              </a:rPr>
              <a:t>This is particularly interesting for several reasons. Firstly, it can be challenging to compile a high-quality test dataset that reflects a range of new and emerging risks, such as jailbreak-type attacks. Even with quality data, evaluations can be a complex and manual process, and development teams may find it difficult to interpret the results to choose effective mitigation measures.</a:t>
            </a:r>
          </a:p>
          <a:p>
            <a:pPr>
              <a:spcAft>
                <a:spcPts val="800"/>
              </a:spcAft>
            </a:pPr>
            <a:endParaRPr lang="fr-FR" noProof="0" dirty="0"/>
          </a:p>
          <a:p>
            <a:pPr>
              <a:spcAft>
                <a:spcPts val="800"/>
              </a:spcAft>
            </a:pPr>
            <a:r>
              <a:rPr lang="en-US" b="0" i="0" dirty="0">
                <a:solidFill>
                  <a:srgbClr val="FFFFFF"/>
                </a:solidFill>
                <a:effectLst/>
                <a:highlight>
                  <a:srgbClr val="292929"/>
                </a:highlight>
                <a:latin typeface="Segoe UI" panose="020B0502040204020203" pitchFamily="34" charset="0"/>
              </a:rPr>
              <a:t>In Azure AI Studio, you have the option to evaluate an application using your own test dataset or to generate a high-quality test dataset using the adversity prompt models developed by Microsoft Research. The platform does not just provide measures; it also offers explanations for each score to help address potential gaps in mitigation measures.</a:t>
            </a:r>
            <a:endParaRPr lang="fr-FR" noProof="0" dirty="0"/>
          </a:p>
          <a:p>
            <a:pPr>
              <a:spcAft>
                <a:spcPts val="800"/>
              </a:spcAft>
            </a:pPr>
            <a:endParaRPr lang="fr-FR" noProof="0" dirty="0"/>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600"/>
              </a:spcAft>
              <a:buClrTx/>
              <a:buSzTx/>
              <a:buFontTx/>
              <a:buNone/>
              <a:tabLst/>
              <a:defRPr/>
            </a:pPr>
            <a:r>
              <a:rPr lang="fr-FR" dirty="0" err="1">
                <a:hlinkClick r:id="rId3"/>
              </a:rPr>
              <a:t>Introducing</a:t>
            </a:r>
            <a:r>
              <a:rPr lang="fr-FR" dirty="0">
                <a:hlinkClick r:id="rId3"/>
              </a:rPr>
              <a:t> AI-</a:t>
            </a:r>
            <a:r>
              <a:rPr lang="fr-FR" dirty="0" err="1">
                <a:hlinkClick r:id="rId3"/>
              </a:rPr>
              <a:t>assisted</a:t>
            </a:r>
            <a:r>
              <a:rPr lang="fr-FR" dirty="0">
                <a:hlinkClick r:id="rId3"/>
              </a:rPr>
              <a:t> </a:t>
            </a:r>
            <a:r>
              <a:rPr lang="fr-FR" dirty="0" err="1">
                <a:hlinkClick r:id="rId3"/>
              </a:rPr>
              <a:t>safety</a:t>
            </a:r>
            <a:r>
              <a:rPr lang="fr-FR" dirty="0">
                <a:hlinkClick r:id="rId3"/>
              </a:rPr>
              <a:t> </a:t>
            </a:r>
            <a:r>
              <a:rPr lang="fr-FR" dirty="0" err="1">
                <a:hlinkClick r:id="rId3"/>
              </a:rPr>
              <a:t>evaluations</a:t>
            </a:r>
            <a:r>
              <a:rPr lang="fr-FR" dirty="0">
                <a:hlinkClick r:id="rId3"/>
              </a:rPr>
              <a:t> in Azure AI Studio (microsoft.com)</a:t>
            </a:r>
            <a:r>
              <a:rPr lang="en-US" sz="1200" b="0" dirty="0">
                <a:effectLst/>
                <a:latin typeface="+mn-lt"/>
                <a:ea typeface="Calibri" panose="020F0502020204030204" pitchFamily="34" charset="0"/>
                <a:cs typeface="Times New Roman" panose="02020603050405020304" pitchFamily="18" charset="0"/>
              </a:rPr>
              <a:t>: https://techcommunity.microsoft.com/t5/ai-ai-platform-blog/introducing-ai-assisted-safety-evaluations-in-azure-ai-studio/ba-p/4098595</a:t>
            </a:r>
            <a:endParaRPr lang="fr-FR" sz="1200" b="0" dirty="0">
              <a:effectLst/>
              <a:latin typeface="+mn-lt"/>
              <a:ea typeface="Calibri" panose="020F050202020403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hlinkClick r:id="rId4"/>
              </a:rPr>
              <a:t>Announcing new tools in Azure AI to help you build more secure and trustworthy generative AI applications | Microsoft Azure Blog</a:t>
            </a:r>
            <a:r>
              <a:rPr lang="en-US" dirty="0"/>
              <a:t>: https://azure.microsoft.com/en-us/blog/announcing-new-tools-in-azure-ai-to-help-you-build-more-secure-and-trustworthy-generative-ai-applications/</a:t>
            </a:r>
          </a:p>
          <a:p>
            <a:pPr>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89146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Applications are incomplete without their end-users, which is why we refer to our LLM applications as "copilots". A good user experience can help users better understand and utilize AI technology and avoid common mistakes. There are many ways to educate end-users who will use or be affected by your system about its capabilities and limitations, whether it's through strategy, design, or positioning of your application.</a:t>
            </a:r>
            <a:endParaRPr lang="en-US" sz="1200" noProof="0" dirty="0">
              <a:effectLst/>
              <a:latin typeface="Segoe UI" panose="020B0502040204020203" pitchFamily="34" charset="0"/>
              <a:ea typeface="Segoe UI" panose="020B0502040204020203" pitchFamily="34" charset="0"/>
              <a:cs typeface="Segoe UI" panose="020B0502040204020203" pitchFamily="34" charset="0"/>
            </a:endParaRPr>
          </a:p>
          <a:p>
            <a:pPr marL="0" marR="0">
              <a:lnSpc>
                <a:spcPct val="105000"/>
              </a:lnSpc>
              <a:spcBef>
                <a:spcPts val="0"/>
              </a:spcBef>
              <a:spcAft>
                <a:spcPts val="800"/>
              </a:spcAft>
            </a:pPr>
            <a:endParaRPr lang="en-US" sz="1200" noProof="0" dirty="0">
              <a:effectLst/>
              <a:latin typeface="Segoe UI" panose="020B0502040204020203" pitchFamily="34" charset="0"/>
              <a:ea typeface="Segoe UI" panose="020B0502040204020203" pitchFamily="34" charset="0"/>
              <a:cs typeface="Segoe UI" panose="020B0502040204020203" pitchFamily="34" charset="0"/>
            </a:endParaRPr>
          </a:p>
          <a:p>
            <a:pPr marL="0" marR="0">
              <a:lnSpc>
                <a:spcPct val="105000"/>
              </a:lnSpc>
              <a:spcBef>
                <a:spcPts val="0"/>
              </a:spcBef>
              <a:spcAft>
                <a:spcPts val="800"/>
              </a:spcAft>
            </a:pPr>
            <a:r>
              <a:rPr lang="en-US" sz="1200" noProof="0" dirty="0">
                <a:effectLst/>
                <a:latin typeface="Segoe UI" panose="020B0502040204020203" pitchFamily="34" charset="0"/>
                <a:ea typeface="Segoe UI" panose="020B0502040204020203" pitchFamily="34" charset="0"/>
                <a:cs typeface="Segoe UI" panose="020B0502040204020203" pitchFamily="34" charset="0"/>
              </a:rPr>
              <a:t>User-focused design and interventions on the user experience (UX) are essential mitigating tools to avoid misuses and an over-dependency from the application’s users. The way you design your application and the way you present it to the user is extremely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effectLst/>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273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As you can see, six principles constitute our guiding star, meaning they state the enduring values that we must respect when we design, develop and/or deploy AI systems. However, we recognize that principles alone are not sufficient. They do not apply themselves. Additionally, they are open to interpretation and do not answer the question of “how?”</a:t>
            </a:r>
          </a:p>
          <a:p>
            <a:pPr algn="l"/>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A multifaceted approach is therefore necessary to make principles operational on a large scale. It focuses on four key areas: </a:t>
            </a:r>
          </a:p>
          <a:p>
            <a:pPr marL="228600" indent="-228600" algn="l">
              <a:buFont typeface="+mj-lt"/>
              <a:buAutoNum type="arabicPeriod"/>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the base, with these principles as the foundation, a governance structure that allows progress and accountability at the highest level of the organization; </a:t>
            </a:r>
          </a:p>
          <a:p>
            <a:pPr marL="228600" indent="-228600" algn="l">
              <a:buFont typeface="+mj-lt"/>
              <a:buAutoNum type="arabicPeriod"/>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This base frames our internal policies and our standard for responsible AI. Understand that these are the rules to standardize our AI objectives, the resulting requirements that serve as guides for the design, development, and deployment of AI technologies and systems.</a:t>
            </a:r>
          </a:p>
          <a:p>
            <a:pPr marL="228600" indent="-228600" algn="l">
              <a:buFont typeface="+mj-lt"/>
              <a:buAutoNum type="arabicPeriod"/>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support the teams, this also involves training, practices, and tools to promote a human-centered mindset, as well as appropriate measurement, evaluation, and testing capabilities. </a:t>
            </a:r>
          </a:p>
          <a:p>
            <a:pPr marL="228600" indent="-228600" algn="l">
              <a:buFont typeface="+mj-lt"/>
              <a:buAutoNum type="arabicPeriod"/>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it also involves setting up inventory and monitoring capabilities for these systems, these models, reporting, compliance with existing processes, control, and audit to structure this effort.</a:t>
            </a:r>
          </a:p>
          <a:p>
            <a:pPr marL="228600" indent="-228600" algn="l">
              <a:buFont typeface="+mj-lt"/>
              <a:buAutoNum type="arabicPeriod"/>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This whole approach is inspired by our enterprise risk management framework and aims to ensure effective and large-scale operationalization of responsible AI at Microsoft.</a:t>
            </a:r>
          </a:p>
          <a:p>
            <a:pPr marL="0" indent="0" defTabSz="933237">
              <a:buFont typeface="+mj-lt"/>
              <a:buNone/>
              <a:defRPr/>
            </a:pPr>
            <a:endParaRPr lang="fr-FR" sz="120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hlinkClick r:id="rId3"/>
              </a:rPr>
              <a:t>Microsoft's framework for building AI systems responsibly - Microsoft On the Issues</a:t>
            </a:r>
            <a:r>
              <a:rPr lang="en-US" sz="1200" dirty="0">
                <a:latin typeface="Segoe UI" panose="020B0502040204020203" pitchFamily="34" charset="0"/>
                <a:cs typeface="Segoe UI" panose="020B0502040204020203" pitchFamily="34" charset="0"/>
              </a:rPr>
              <a:t> https://blogs.microsoft.com/on-the-issues/2022/06/21/microsofts-framework-for-building-ai-systems-responsibly/</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hlinkClick r:id="rId4"/>
              </a:rPr>
              <a:t>Microsoft-Responsible-AI-Standard-v2-General-Requirements-3.pdf</a:t>
            </a:r>
            <a:r>
              <a:rPr lang="fr-FR" dirty="0"/>
              <a:t>: </a:t>
            </a:r>
            <a:r>
              <a:rPr lang="en-GB" sz="1200" dirty="0">
                <a:latin typeface="Segoe UI" panose="020B0502040204020203" pitchFamily="34" charset="0"/>
                <a:cs typeface="Segoe UI" panose="020B0502040204020203" pitchFamily="34" charset="0"/>
              </a:rPr>
              <a:t>https://blogs.microsoft.com/wp-content/uploads/prod/sites/5/2022/06/Microsoft-Responsible-AI-Standard-v2-General-Requirements-3.pdf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7/4/2024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33656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Many applications that people are currently thinking about are chat applications, like Microsoft Copilot with Microsoft Bing, although there are actually many different ways to consider the user experience (UX) for Generative AI</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For example, in GitHub Copilot, it's not an open interface. Instead, the model allows for automatic completion of developers' code, which they can decide to accept or reject. Therefore the user is the one in control. Even if the system makes mistakes, it's the user who remains in control. We have found that this works very well for users and helps overcome many potential errors.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In the case of Microsoft Copilot, we have made a number of intentional decisions in the user interface. You can see some of them on the homepage:</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the top of the page, we provide examples to help users understand what the system can do and what it knows how to do.</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Then, in the middle, we inform users that the system is not perfect and that it will make mistakes.</a:t>
            </a: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ask users to check the facts and, of course, to give us their feedback so that we can learn and improve over time</a:t>
            </a: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we have added a section where you can choose your conversation style. If you are performing tasks that are very focused on information retrieval, such as how to restart your car, you can use the "precise" mode, which ensures that the information is presented in the most concise and accurate way possible. If you are trying to generate new and original content, like brainstorming ideas for a project, creative mode is for you. </a:t>
            </a:r>
          </a:p>
          <a:p>
            <a:pPr marL="0" indent="0">
              <a:buFont typeface="Arial" panose="020B0604020202020204" pitchFamily="34" charset="0"/>
              <a:buNone/>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You can see we give users the choice, whilst helping the system understand what they are trying to accomplish.</a:t>
            </a:r>
            <a:br>
              <a:rPr lang="fr-FR"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7905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continue, we indicate that it is a search so that users understand where the information comes from and that the model performs a search.</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have also added references, as one of the most important ways to understand information is to know its source. We have all used search engines and we know which sources we prefer and trust. Knowing who provides the information is part of how we consider authority and how we plan to use the information.</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give people the opportunity to provide feedback both on the quality of the response and on the proposed experience but also on other topics that deserve attention.</a:t>
            </a:r>
            <a:r>
              <a:rPr lang="fr-FR" dirty="0">
                <a:latin typeface="Segoe UI" panose="020B0502040204020203" pitchFamily="34" charset="0"/>
                <a:cs typeface="Segoe UI" panose="020B0502040204020203" pitchFamily="34" charset="0"/>
              </a:rPr>
              <a:t>.</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have also added these suggestions which, once again, help people understand what systems are capable of, what they can do so that they are not an opaque black box, but something they can understand. This brings us back to explainability for our founding principle of transparency.</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These design decisions can actually influence what end-users take away from your system and application.</a:t>
            </a:r>
            <a:endParaRPr lang="en-US" b="0" i="0" dirty="0">
              <a:solidFill>
                <a:srgbClr val="E6E6E6"/>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592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FC41B-57F6-6770-2C4F-691F9DA63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14BF9-60CF-0A95-1DC9-AFFCD5E36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9F33B-FEF0-1D11-2757-F98A308ED48B}"/>
              </a:ext>
            </a:extLst>
          </p:cNvPr>
          <p:cNvSpPr>
            <a:spLocks noGrp="1"/>
          </p:cNvSpPr>
          <p:nvPr>
            <p:ph type="body" idx="1"/>
          </p:nvPr>
        </p:nvSpPr>
        <p:spPr/>
        <p:txBody>
          <a:bodyPr/>
          <a:lstStyle/>
          <a:p>
            <a:pPr algn="l">
              <a:buFont typeface="+mj-lt"/>
              <a:buNone/>
            </a:pP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Much has been learned about user-focused design and user experience (UX), about being transparent about what the system does and its limitations.</a:t>
            </a:r>
          </a:p>
          <a:p>
            <a:pPr algn="l">
              <a:buFont typeface="+mj-lt"/>
              <a:buNone/>
            </a:pPr>
            <a:endParaRPr lang="en-US" sz="1200" b="0" i="0" noProof="0" dirty="0">
              <a:solidFill>
                <a:srgbClr val="E6E6E6"/>
              </a:solidFill>
              <a:effectLst/>
              <a:latin typeface="Segoe UI" panose="020B0502040204020203" pitchFamily="34" charset="0"/>
              <a:cs typeface="Segoe UI" panose="020B0502040204020203" pitchFamily="34" charset="0"/>
            </a:endParaRPr>
          </a:p>
          <a:p>
            <a:pPr algn="l">
              <a:buFont typeface="+mj-lt"/>
              <a:buNone/>
            </a:pPr>
            <a:r>
              <a:rPr lang="en-US" sz="1200" b="0" i="1" noProof="0" dirty="0">
                <a:solidFill>
                  <a:srgbClr val="FFFFFF"/>
                </a:solidFill>
                <a:effectLst/>
                <a:highlight>
                  <a:srgbClr val="292929"/>
                </a:highlight>
                <a:latin typeface="Segoe UI" panose="020B0502040204020203" pitchFamily="34" charset="0"/>
                <a:cs typeface="Segoe UI" panose="020B0502040204020203" pitchFamily="34" charset="0"/>
              </a:rPr>
              <a:t>How to ensure that the user remains in the loop? and how to ensure that humans do not trust it too much or misuse it?</a:t>
            </a:r>
          </a:p>
          <a:p>
            <a:pPr algn="l">
              <a:buFont typeface="+mj-lt"/>
              <a:buNone/>
            </a:pPr>
            <a:endParaRPr lang="en-US" sz="1200" b="0" i="1" noProof="0" dirty="0">
              <a:solidFill>
                <a:srgbClr val="E6E6E6"/>
              </a:solidFill>
              <a:effectLst/>
              <a:latin typeface="Segoe UI" panose="020B0502040204020203" pitchFamily="34" charset="0"/>
              <a:cs typeface="Segoe UI" panose="020B0502040204020203" pitchFamily="34" charset="0"/>
            </a:endParaRPr>
          </a:p>
          <a:p>
            <a:pPr algn="l"/>
            <a:r>
              <a:rPr lang="en-US" sz="1200" b="0" i="0" noProof="0" dirty="0">
                <a:solidFill>
                  <a:srgbClr val="333333"/>
                </a:solidFill>
                <a:effectLst/>
                <a:latin typeface="Segoe UI" panose="020B0502040204020203" pitchFamily="34" charset="0"/>
                <a:cs typeface="Segoe UI" panose="020B0502040204020203" pitchFamily="34" charset="0"/>
              </a:rPr>
              <a:t>It is about: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Disclosing the role of AI in the interaction: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Make people aware that they are interacting with an AI system (as opposed to another human). AI models can produce content that might imply they resemble humans, misleading people into believing that a system has certain capabilities when it does not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Highlighting potential inaccuracies in the results generated by AI</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Clearly indicate the extent to which the system can do what it can do, both when users start using the system for the first time and at appropriate times during continued use.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Reinforcing user responsibility</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Remind users that they are responsible for the final content when reviewing content generated by AI. For example, if code suggestions are offered as results, remind the developer to review and test them before accepting.</a:t>
            </a:r>
            <a:endParaRPr lang="en-US" sz="1200" noProof="0" dirty="0">
              <a:latin typeface="Segoe UI" panose="020B0502040204020203" pitchFamily="34" charset="0"/>
              <a:cs typeface="Segoe UI" panose="020B0502040204020203" pitchFamily="34" charset="0"/>
            </a:endParaRPr>
          </a:p>
          <a:p>
            <a:pPr algn="l">
              <a:buFont typeface="+mj-lt"/>
              <a:buNone/>
            </a:pPr>
            <a:endParaRPr lang="en-US" sz="1200" b="0" i="0" noProof="0" dirty="0">
              <a:solidFill>
                <a:srgbClr val="E6E6E6"/>
              </a:solidFill>
              <a:effectLst/>
              <a:latin typeface="Segoe UI" panose="020B0502040204020203" pitchFamily="34" charset="0"/>
              <a:cs typeface="Segoe UI" panose="020B0502040204020203" pitchFamily="34" charset="0"/>
            </a:endParaRPr>
          </a:p>
          <a:p>
            <a:pPr algn="l"/>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effectLst/>
                <a:latin typeface="Segoe UI" panose="020B0502040204020203" pitchFamily="34" charset="0"/>
                <a:ea typeface="Segoe UI" panose="020B0502040204020203" pitchFamily="34" charset="0"/>
                <a:cs typeface="Segoe UI" panose="020B0502040204020203" pitchFamily="34" charset="0"/>
              </a:rPr>
              <a:t>https://aka.ms/HAXtoolkit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noProof="0" dirty="0">
              <a:solidFill>
                <a:srgbClr val="6488C4"/>
              </a:solidFill>
              <a:effectLst/>
              <a:highlight>
                <a:srgbClr val="F5F5F5"/>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rgbClr val="6488C4"/>
                </a:solidFill>
                <a:effectLst/>
                <a:highlight>
                  <a:srgbClr val="F5F5F5"/>
                </a:highlight>
                <a:latin typeface="Segoe UI" panose="020B0502040204020203" pitchFamily="34" charset="0"/>
                <a:cs typeface="Segoe UI" panose="020B0502040204020203" pitchFamily="34" charset="0"/>
              </a:rPr>
              <a:t>Notes:</a:t>
            </a:r>
            <a:endPar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Review and edit results generated by AI: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Design the user experience (UX) to encourage system users to review and edit AI-generated results before accepting them (see HAX G9: Support efficient correction)</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Highlight potential inaccuracies in the results generated by AI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(see HAX G2: Make clear how well the system can do what it can do): both when users start using the system and at appropriate times during continued use. During the first experience (FRE), inform users that AI-generated results may contain inaccuracies and that they should verify the information. Throughout the experience, remind users to check AI-generated results for potential inaccuracies, both generally and in relation to specific types of content that the system may generate incorrectly. For example, if the measurement process has determined that the system is less accurate with numbers, numbers should be highlighted in the AI-generated results to alert the user and encourage them to verify the numbers or to seek external sources for verification.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Reinforce user responsibility: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Remind users that they are responsible for the final content when they review AI-generated content. For example, if code suggestions are offered as results, remind the developer that they must review and test them before accepting them.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Disclose the role of AI in the interaction</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Make people aware that they are interacting with an AI system, not another human. If applicable, inform content consumers that the content was partially or entirely generated by an AI model; such notes may be required by law or applicable best practices, and can reduce inappropriate trust in AI-generated results and help consumers use their own judgment on how to interpret and act on such content. AI models can generate content that imply they resemble humans, misleading people into believing that a system has certain capabilities when it does not</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Prevent the system from anthropomorphizing</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AI models can produce content containing opinions, emotional statements, or other formulations that might suggest they resemble humans, which could be confused with a human identity or could mislead people into believing that a system has certain capabilities when it does not. Implement mechanisms that reduce the risk of such outcomes or add warnings to help prevent wrong interpretations of results. </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Quote references and sources of information.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If the system generates content based on references sent to the model, clearly citing the sources of information helps people understand where the AI-generated content comes from.</a:t>
            </a:r>
            <a:r>
              <a:rPr lang="en-US" sz="1200" noProof="0" dirty="0">
                <a:latin typeface="Segoe UI" panose="020B0502040204020203" pitchFamily="34" charset="0"/>
                <a:cs typeface="Segoe UI" panose="020B0502040204020203" pitchFamily="34" charset="0"/>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Limiting the length of inputs and outputs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can reduce the likelihood of producing undesirable content, misusing the system beyond intended uses, or making other harmful or unintentional uses.</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Structure the inputs and/or outputs of the system: u</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se prompt engineering techniques in your application to structure the system's inputs to avoid open-ended responses. Outputs can also be limited to certain formats or patterns. For example, if the system generates dialogues for a fictional character in response to queries, limit the inputs so that users can only request a predetermined set of concepts.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Prepare predetermined responses: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for some queries, a model may generate offensive, inappropriate, or otherwise harmful responses. When harmful or offensive queries or responses are detected, the system can be designed to provide a predetermined response to the user. Predetermined responses must be carefully crafted. For example, the application can provide pre-written responses to questions such as "who are you?" to prevent the system from responding with anthropomorphized answers. Predetermined responses to questions such as "What are your terms of use?" can also be used to direct users to the appropriate policy.</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noProof="0" dirty="0">
                <a:latin typeface="Segoe UI" panose="020B0502040204020203" pitchFamily="34" charset="0"/>
                <a:cs typeface="Segoe UI" panose="020B0502040204020203" pitchFamily="34" charset="0"/>
              </a:rPr>
              <a:t>Limit the automated publication on social media</a:t>
            </a:r>
            <a:r>
              <a:rPr lang="en-US" sz="1200" noProof="0" dirty="0">
                <a:latin typeface="Segoe UI" panose="020B0502040204020203" pitchFamily="34" charset="0"/>
                <a:cs typeface="Segoe UI" panose="020B0502040204020203" pitchFamily="34" charset="0"/>
              </a:rPr>
              <a:t>: limiting the ways  users can automate a product or service. For example, you can choose to ban automated publications of AI-generated content on external websites (including social media), or to block the automated execution of AI-generated code.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noProof="0" dirty="0">
                <a:latin typeface="Segoe UI" panose="020B0502040204020203" pitchFamily="34" charset="0"/>
                <a:cs typeface="Segoe UI" panose="020B0502040204020203" pitchFamily="34" charset="0"/>
              </a:rPr>
              <a:t>Robot detection: </a:t>
            </a:r>
            <a:r>
              <a:rPr lang="en-US" sz="1200" b="0" noProof="0" dirty="0">
                <a:latin typeface="Segoe UI" panose="020B0502040204020203" pitchFamily="34" charset="0"/>
                <a:cs typeface="Segoe UI" panose="020B0502040204020203" pitchFamily="34" charset="0"/>
              </a:rPr>
              <a:t>c</a:t>
            </a:r>
            <a:r>
              <a:rPr lang="en-US" sz="1200" noProof="0" dirty="0">
                <a:latin typeface="Segoe UI" panose="020B0502040204020203" pitchFamily="34" charset="0"/>
                <a:cs typeface="Segoe UI" panose="020B0502040204020203" pitchFamily="34" charset="0"/>
              </a:rPr>
              <a:t>onceive and put in place mechanisms forbidding users to create an API on top of the application.</a:t>
            </a:r>
            <a:endParaRPr lang="en-US" sz="1200" b="1" noProof="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F86B5CFD-42E9-499C-74C0-074AE7E4DA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7128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Once you have identified potential harms, developed a way to measure their presence, and implemented mitigation measures in your solution, you can prepare to deploy your solution. Before doing so, certain considerations will help ensure the success of the deployment and subsequent operations</a:t>
            </a:r>
            <a:endParaRPr lang="fr-FR" dirty="0">
              <a:latin typeface="Segoe UI" panose="020B0502040204020203" pitchFamily="34" charset="0"/>
              <a:cs typeface="Segoe UI" panose="020B0502040204020203" pitchFamily="34" charset="0"/>
            </a:endParaRPr>
          </a:p>
          <a:p>
            <a:endParaRPr lang="fr-FR" dirty="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Design a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step-by-step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delivery plan that allows you to initially deploy the solution to a small group of users. This approach allows you to gather feedback and identify issues before deploying the solution to a wider audience</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Create an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incident response plan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that includes an estimate of the time needed to respond to unforeseen incidents.</a:t>
            </a:r>
            <a:r>
              <a:rPr lang="fr-FR" b="0" i="0" dirty="0">
                <a:solidFill>
                  <a:srgbClr val="E6E6E6"/>
                </a:solidFill>
                <a:effectLst/>
                <a:highlight>
                  <a:srgbClr val="171717"/>
                </a:highlight>
                <a:latin typeface="Segoe UI" panose="020B0502040204020203" pitchFamily="34" charset="0"/>
                <a:cs typeface="Segoe UI" panose="020B0502040204020203" pitchFamily="34" charset="0"/>
              </a:rPr>
              <a:t>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Create a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rollback plan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that defines the steps to revert the solution to a previous state in case of an incident.</a:t>
            </a:r>
            <a:endParaRPr lang="fr-FR" b="0" i="0" dirty="0">
              <a:solidFill>
                <a:srgbClr val="E6E6E6"/>
              </a:solidFill>
              <a:effectLst/>
              <a:highlight>
                <a:srgbClr val="171717"/>
              </a:highlight>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Implement the ability to immediately block harmful system responses when they are discovered.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Implement the ability to block specific users, applications, or client IP addresses in case of system abuse.</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Set up a way for users to provide feedback and report issues. In particular, allow users to report that generated content is "inaccurate," "incomplete," "harmful," "offensive," or poses other problems</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Track telemetry data that allows you to determine user satisfaction and identify functional gaps, community or usability issues. The telemetry data collected must comply with privacy laws and the privacy protection policies and commitments of your own organization.</a:t>
            </a:r>
            <a:endParaRPr lang="en-US" dirty="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33</a:t>
            </a:fld>
            <a:endParaRPr lang="fr-FR"/>
          </a:p>
        </p:txBody>
      </p:sp>
    </p:spTree>
    <p:extLst>
      <p:ext uri="{BB962C8B-B14F-4D97-AF65-F5344CB8AC3E}">
        <p14:creationId xmlns:p14="http://schemas.microsoft.com/office/powerpoint/2010/main" val="28282817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It also is about continuing to monitor the performance of your solution over time. Since last year's Ignite’03 conference, we have provided the ability to monitor generative AI applications in production for quality measures, such as grounding.</a:t>
            </a:r>
            <a:endParaRPr lang="fr-FR" dirty="0">
              <a:latin typeface="Segoe UI" panose="020B0502040204020203" pitchFamily="34" charset="0"/>
              <a:cs typeface="Segoe UI" panose="020B0502040204020203" pitchFamily="34" charset="0"/>
            </a:endParaRPr>
          </a:p>
          <a:p>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Nowadays, we are also giving Azure OpenAI customers more visibility into the frequency and type of user inputs and model outputs blocked by their built-in content filters, to better understand model and user behaviors and adjust their safety system accordingly over time.</a:t>
            </a:r>
            <a:endParaRPr lang="fr-FR" noProof="0" dirty="0">
              <a:latin typeface="Segoe UI" panose="020B0502040204020203" pitchFamily="34" charset="0"/>
              <a:cs typeface="Segoe UI" panose="020B0502040204020203" pitchFamily="34" charset="0"/>
            </a:endParaRPr>
          </a:p>
          <a:p>
            <a:pPr marL="0" indent="0">
              <a:spcAft>
                <a:spcPts val="800"/>
              </a:spcAft>
              <a:buFont typeface="+mj-lt"/>
              <a:buNone/>
            </a:pP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This allows to:</a:t>
            </a:r>
          </a:p>
          <a:p>
            <a:pPr marL="228600" indent="-228600" algn="l">
              <a:buFont typeface="+mj-lt"/>
              <a:buAutoNum type="arabicPeriod"/>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Visualize the volume and ratio of user inputs/model outputs blocked by content filters, as well as the detailed breakdown by severity/category. Then use the data to help developers or model owners understand the trend of harmful requests over time and adjust the configurations of content filters, block lists, and application design.</a:t>
            </a:r>
          </a:p>
          <a:p>
            <a:pPr marL="228600" indent="-228600" algn="l">
              <a:buFont typeface="+mj-lt"/>
              <a:buAutoNum type="arabicPeriod"/>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Understand the risk of service abuse by end-users through "detection of potentially abusive users," which analyzes user behaviors and harmful prompts sent to the model and generates a report for further action.</a:t>
            </a:r>
          </a:p>
          <a:p>
            <a:pPr algn="l">
              <a:buFont typeface="Arial" panose="020B0604020202020204" pitchFamily="34" charset="0"/>
              <a:buChar cha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dirty="0">
                <a:latin typeface="Segoe UI" panose="020B0502040204020203" pitchFamily="34" charset="0"/>
                <a:cs typeface="Segoe UI" panose="020B0502040204020203" pitchFamily="34" charset="0"/>
                <a:hlinkClick r:id="rId3"/>
              </a:rPr>
              <a:t>Introducing Risks &amp; safety monitoring feature in Azure OpenAI Service - Microsoft Community Hub</a:t>
            </a:r>
            <a:r>
              <a:rPr lang="en-US" dirty="0">
                <a:latin typeface="Segoe UI" panose="020B0502040204020203" pitchFamily="34" charset="0"/>
                <a:cs typeface="Segoe UI" panose="020B0502040204020203" pitchFamily="34" charset="0"/>
              </a:rPr>
              <a:t>: https://techcommunity.microsoft.com/t5/ai-azure-ai-services-blog/introducing-risks-amp-safety-monitoring-feature-in-azure-openai/ba-p/4099218</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endParaRPr lang="fr-FR" noProof="0"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8454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This combination of repeated mitigation layers that we can use in each application and integrate into our platform, and the testing and measuring tools that allow us to test our system before putting it into production, is really what enables Microsoft to develop generative AI applications responsibly. Azure AI thus has, in the end, built-in controls for governance, security, and compliance, covering identity, data, networking, monitoring, and compliance.</a:t>
            </a:r>
          </a:p>
          <a:p>
            <a:endParaRPr lang="fr-FR" b="0" i="0" dirty="0">
              <a:solidFill>
                <a:srgbClr val="333333"/>
              </a:solidFill>
              <a:effectLs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As a client or partner, you benefit from all the expertise and all the work that Microsoft has been doing for years in the field of responsible AI by building on top of Azure AI, because as you can see, we have integrated these different layers and tools directly into our platform. And of course, we are constantly innovating and trying to bring the latest and best features to customers as quickly as possible.</a:t>
            </a: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33333"/>
              </a:solidFill>
              <a:effectLs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Moreover, not only is Microsoft committed to applying AI responsibly in the services we offer, but also to helping its customers practice responsible AI by integrating custom mitigation measures, sharing our knowledge and perspective, and providing tools specifically designed to help customers who want to create their own generative AI applications responsibly.</a:t>
            </a:r>
          </a:p>
          <a:p>
            <a:br>
              <a:rPr lang="en-US"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indeed believe that every organization that creates or uses advanced AI systems will need to develop and implement its own AI governance systems. To be effective, these systems must go beyond principles and standards and invest in concrete practices and tools to support teams throughout the AI application development cycle.</a:t>
            </a:r>
          </a:p>
          <a:p>
            <a:endParaRPr lang="fr-FR" b="0" i="0" dirty="0">
              <a:solidFill>
                <a:srgbClr val="333333"/>
              </a:solidFill>
              <a:effectLs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Providing end-to-end guidance and tools for the responsible deployment of generative AI is therefore an absolute priority for Microsoft. The practices and tools we shared today are just the beginning, and we look forward to working with our customers, partners, and the open-source community to continue to offer innovations that support the responsible development and use of generative AI for businesses. </a:t>
            </a:r>
          </a:p>
          <a:p>
            <a:endPar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Announcing Microsoft’s AI Customer Commitments - The Official Microsoft Blog</a:t>
            </a:r>
            <a:r>
              <a:rPr lang="en-US" dirty="0">
                <a:latin typeface="Segoe UI" panose="020B0502040204020203" pitchFamily="34" charset="0"/>
                <a:cs typeface="Segoe UI" panose="020B0502040204020203" pitchFamily="34" charset="0"/>
              </a:rPr>
              <a:t> : https://blogs.microsoft.com/blog/2023/06/08/announcing-microsofts-ai-customer-commitments/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Segoe UI" panose="020B0502040204020203" pitchFamily="34" charset="0"/>
                <a:cs typeface="Segoe UI" panose="020B0502040204020203" pitchFamily="34" charset="0"/>
              </a:rPr>
              <a:t>Outils pour soutenir les pratiques de l'IA responsable: </a:t>
            </a:r>
            <a:r>
              <a:rPr lang="en-US" sz="1200" b="0" i="0" dirty="0">
                <a:solidFill>
                  <a:srgbClr val="000000"/>
                </a:solidFill>
                <a:effectLst/>
                <a:latin typeface="Segoe UI" panose="020B0502040204020203" pitchFamily="34" charset="0"/>
                <a:cs typeface="Segoe UI" panose="020B0502040204020203" pitchFamily="34" charset="0"/>
              </a:rPr>
              <a:t>https://wpapers.blob.core.windows.net/customerready/Outils%20pour%20soutenir%20les%20pratiques%20de%20l'IA%20responsable%20(avril%202024).pdf?sv=2023-01-03&amp;st=2024-05-16T11%3A54%3A38Z&amp;se=2025-05-17T11%3A54%3A00Z&amp;sr=b&amp;sp=r&amp;sig=XXv1GR9ukNevRJaMrjGLMTKJmLwLAV%2FZYvSjrcvhhr4%3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Segoe UI" panose="020B0502040204020203" pitchFamily="34" charset="0"/>
                <a:cs typeface="Segoe UI" panose="020B0502040204020203" pitchFamily="34" charset="0"/>
              </a:rPr>
              <a:t>Tools to support responsible AI practices : https://wpapers.blob.core.windows.net/customerready/Tools%20to%20support%20responsible%20AI%20practices%20(April%202024).pdf?sv=2023-01-03&amp;st=2024-05-16T11%3A53%3A57Z&amp;se=2025-05-17T11%3A53%3A00Z&amp;sr=b&amp;sp=r&amp;sig=awGSFcwEHksyxdbuU8j9NA3sp%2FRoCzUTc0fvHqtjAQ8%3D</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55787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You can find all these resources, whether tools, libraries or open-source dashboards, or bricks directly integrated in Azure AI on the page linked in the slide. The guide presents them following the aforementioned risk management cycle</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36</a:t>
            </a:fld>
            <a:endParaRPr lang="en-US"/>
          </a:p>
        </p:txBody>
      </p:sp>
    </p:spTree>
    <p:extLst>
      <p:ext uri="{BB962C8B-B14F-4D97-AF65-F5344CB8AC3E}">
        <p14:creationId xmlns:p14="http://schemas.microsoft.com/office/powerpoint/2010/main" val="12279370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Today, we have a large number of different resources to help you get started, wherever you are on your journey with generative AI.</a:t>
            </a:r>
            <a:r>
              <a:rPr lang="fr-FR" dirty="0">
                <a:latin typeface="Segoe UI" panose="020B0502040204020203" pitchFamily="34" charset="0"/>
                <a:cs typeface="Segoe UI" panose="020B0502040204020203" pitchFamily="34" charset="0"/>
              </a:rPr>
              <a:t> </a:t>
            </a:r>
          </a:p>
          <a:p>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Azure AI Content Safety is an Azure service that powers the integrated security systems we talked about in Azure OpenAI and Azure Machine Learning. You can also use it as a standalone content moderation service for your application.</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Then there is the Azure OpenAI Service, which has the latest and most powerful OpenAI models, incorporating security. Azure OpenAI also makes it easier to build system messages and base models on your own data.</a:t>
            </a:r>
            <a:endParaRPr lang="fr-FR" dirty="0">
              <a:latin typeface="Segoe UI" panose="020B0502040204020203" pitchFamily="34" charset="0"/>
              <a:cs typeface="Segoe UI" panose="020B0502040204020203" pitchFamily="34" charset="0"/>
            </a:endParaRPr>
          </a:p>
          <a:p>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Azure Machine Learning is our comprehensive machine learning platform, where you will find the model catalog, including the main models from Azure OpenAI, Hugging Face, and Meta. You will also find fine-tuning tools and a prompt flow that will help you build your system message and anchor your model in data sources, as well as run all these interesting evaluations to see if your system works as expected.</a:t>
            </a:r>
            <a:endParaRPr lang="fr-FR" dirty="0">
              <a:latin typeface="Segoe UI" panose="020B0502040204020203" pitchFamily="34" charset="0"/>
              <a:cs typeface="Segoe UI" panose="020B0502040204020203" pitchFamily="34" charset="0"/>
            </a:endParaRPr>
          </a:p>
          <a:p>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On the right side, you will also find links to other general resources we talked about, like Microsoft’s Responsible AI Standard v2 and the HAX toolkit. We also provide more information on mitigation layers and techniques such as rapid engineering and red teaming.</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are constantly enriching our catalog of online learning courses, and some courses include labs that allow for hands-on experience. As you may have noticed throughout this presentation, we believe that hands-on learning is the best way to learn and foster collaboration and innovation in the age of AI.</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36F3CBA4-B7A3-4592-8447-253D7FA6697C}" type="slidenum">
              <a:rPr lang="en-US" smtClean="0"/>
              <a:t>37</a:t>
            </a:fld>
            <a:endParaRPr lang="en-US"/>
          </a:p>
        </p:txBody>
      </p:sp>
    </p:spTree>
    <p:extLst>
      <p:ext uri="{BB962C8B-B14F-4D97-AF65-F5344CB8AC3E}">
        <p14:creationId xmlns:p14="http://schemas.microsoft.com/office/powerpoint/2010/main" val="36980218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rPr>
              <a:t>As a company at the forefront of research and technology in AI, we are committed to sharing our responsible AI practices with the public as they evolve. In this report, we share our maturing practices, reflect on what we have learned, and present our goals to hold ourselves accountable and earn the public’s trust. </a:t>
            </a:r>
            <a:endParaRPr lang="fr-FR" sz="1200" dirty="0">
              <a:latin typeface="+mn-lt"/>
              <a:cs typeface="Segoe UI" panose="020B0502040204020203" pitchFamily="34" charset="0"/>
            </a:endParaRPr>
          </a:p>
          <a:p>
            <a:endParaRPr lang="fr-FR" sz="1200" dirty="0">
              <a:latin typeface="+mn-lt"/>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563C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https://aka.ms/RAITransparencyReport2024</a:t>
            </a:r>
            <a:endParaRPr lang="en-US" sz="1200" u="sng" dirty="0">
              <a:solidFill>
                <a:srgbClr val="0563C1"/>
              </a:solidFill>
              <a:latin typeface="+mn-lt"/>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5627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7/4/2024 12:04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619028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noProof="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You can find our engagements, principles, our internal governance with our standard and associated practices, as well as numerous resources here: </a:t>
            </a:r>
            <a:r>
              <a:rPr lang="en-US" sz="1200" noProof="0" dirty="0">
                <a:solidFill>
                  <a:srgbClr val="000000"/>
                </a:solidFill>
                <a:effectLst/>
                <a:latin typeface="Segoe UI" panose="020B0502040204020203" pitchFamily="34" charset="0"/>
                <a:ea typeface="Segoe UI" panose="020B0502040204020203" pitchFamily="34" charset="0"/>
                <a:cs typeface="Segoe UI" panose="020B0502040204020203" pitchFamily="34" charset="0"/>
              </a:rPr>
              <a:t>https://aka.ms/RAI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dirty="0">
                <a:solidFill>
                  <a:schemeClr val="tx1"/>
                </a:solidFill>
                <a:effectLst/>
                <a:latin typeface="Segoe UI" panose="020B0502040204020203" pitchFamily="34" charset="0"/>
                <a:ea typeface="Segoe UI" panose="020B0502040204020203" pitchFamily="34" charset="0"/>
                <a:cs typeface="Segoe UI" panose="020B0502040204020203" pitchFamily="34" charset="0"/>
              </a:rPr>
              <a:t>https://aka.ms/RAI</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solidFill>
                <a:schemeClr val="tx1"/>
              </a:solidFill>
              <a:effectLst/>
              <a:latin typeface="+mn-lt"/>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4</a:t>
            </a:fld>
            <a:endParaRPr lang="fr-FR"/>
          </a:p>
        </p:txBody>
      </p:sp>
    </p:spTree>
    <p:extLst>
      <p:ext uri="{BB962C8B-B14F-4D97-AF65-F5344CB8AC3E}">
        <p14:creationId xmlns:p14="http://schemas.microsoft.com/office/powerpoint/2010/main" val="2733830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This holistic approach to responsible AI applies throughout the life cycle of an AI system to ensure appropriate risk management, a risk being the effect of uncertainty on objectives. Here are the summarized steps for the design, development, deployment of AI systems.</a:t>
            </a:r>
          </a:p>
          <a:p>
            <a:pPr algn="l"/>
            <a:endParaRPr lang="en-US" sz="1200" b="0" i="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These steps include:</a:t>
            </a:r>
          </a:p>
          <a:p>
            <a:pPr marL="514350" indent="-514350" algn="l">
              <a:buFont typeface="+mj-lt"/>
              <a:buAutoNum type="arabicPeriod"/>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The identification and prioritization of potential risks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related to the use cases of the system considered through the impact assessment illustrated here but not only. This notably includes iterative red teaming practices on which I will come back a little.</a:t>
            </a:r>
          </a:p>
          <a:p>
            <a:pPr marL="514350" indent="-514350" algn="l">
              <a:buFont typeface="+mj-lt"/>
              <a:buAutoNum type="arabicPeriod"/>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The measurement of the prevalence of risks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by establishing clear measures. In this regard, not all risks may be included in a measurement process, but must nevertheless be mitigated, e.g., risks related to transparency. However, teams must nevertheless include appropriate mitigation measures in the UX, in the documentation and validate effectiveness through UX research and other methods.</a:t>
            </a:r>
          </a:p>
          <a:p>
            <a:pPr marL="514350" indent="-514350" algn="l">
              <a:buFont typeface="+mj-lt"/>
              <a:buAutoNum type="arabicPeriod"/>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The mitigation of risks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by testing and implementing various tools and strategies. (E.g., prompt engineering, classifiers and blocking lists from the Azure AI platform, or by developing documentation on transparency).</a:t>
            </a:r>
          </a:p>
          <a:p>
            <a:pPr marL="514350" indent="-514350" algn="l">
              <a:buFont typeface="+mj-lt"/>
              <a:buAutoNum type="arabicPeriod"/>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The operationalization of the system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and the associated communication axes. </a:t>
            </a:r>
            <a:endParaRPr lang="fr-FR" sz="1200" dirty="0">
              <a:latin typeface="Segoe UI" panose="020B0502040204020203" pitchFamily="34" charset="0"/>
              <a:cs typeface="Segoe UI" panose="020B0502040204020203" pitchFamily="34" charset="0"/>
            </a:endParaRPr>
          </a:p>
          <a:p>
            <a:pPr marL="0" indent="0">
              <a:buFont typeface="+mj-lt"/>
              <a:buNone/>
            </a:pPr>
            <a:endParaRPr lang="fr-FR" sz="1200" dirty="0">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fr-FR" dirty="0">
                <a:hlinkClick r:id="rId3"/>
              </a:rPr>
              <a:t>AI Risk Management Framework | NIST</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https://www.nist.gov/itl/ai-risk-management-framework</a:t>
            </a:r>
          </a:p>
          <a:p>
            <a:pPr algn="l"/>
            <a:r>
              <a:rPr lang="fr-FR" dirty="0">
                <a:hlinkClick r:id="rId4"/>
              </a:rPr>
              <a:t>nvlpubs.nist.gov/</a:t>
            </a:r>
            <a:r>
              <a:rPr lang="fr-FR" dirty="0" err="1">
                <a:hlinkClick r:id="rId4"/>
              </a:rPr>
              <a:t>nistpubs</a:t>
            </a:r>
            <a:r>
              <a:rPr lang="fr-FR" dirty="0">
                <a:hlinkClick r:id="rId4"/>
              </a:rPr>
              <a:t>/ai/NIST.AI.100-1.pdf</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https://nvlpubs.nist.gov/nistpubs/ai/NIST.AI.100-1.pdf</a:t>
            </a:r>
          </a:p>
          <a:p>
            <a:r>
              <a:rPr lang="fr-FR" sz="1200" dirty="0">
                <a:latin typeface="Segoe UI" panose="020B0502040204020203" pitchFamily="34" charset="0"/>
                <a:cs typeface="Segoe UI" panose="020B0502040204020203" pitchFamily="34" charset="0"/>
                <a:hlinkClick r:id="rId5"/>
              </a:rPr>
              <a:t>NIST.AI.600-1.GenAI-Profile.ipd.pdf</a:t>
            </a:r>
            <a:r>
              <a:rPr lang="fr-FR" sz="1200" dirty="0">
                <a:effectLst/>
                <a:latin typeface="Segoe UI" panose="020B0502040204020203" pitchFamily="34" charset="0"/>
                <a:ea typeface="Calibri" panose="020F0502020204030204" pitchFamily="34" charset="0"/>
                <a:cs typeface="Segoe UI" panose="020B0502040204020203" pitchFamily="34" charset="0"/>
              </a:rPr>
              <a:t> : https://airc.nist.gov/docs/NIST.AI.600-1.GenAI-Profile.ipd.pdf</a:t>
            </a:r>
          </a:p>
        </p:txBody>
      </p:sp>
      <p:sp>
        <p:nvSpPr>
          <p:cNvPr id="4" name="Slide Number Placeholder 3"/>
          <p:cNvSpPr>
            <a:spLocks noGrp="1"/>
          </p:cNvSpPr>
          <p:nvPr>
            <p:ph type="sldNum" sz="quarter" idx="5"/>
          </p:nvPr>
        </p:nvSpPr>
        <p:spPr/>
        <p:txBody>
          <a:bodyPr/>
          <a:lstStyle/>
          <a:p>
            <a:fld id="{D852326E-7E9F-4A65-97AF-F14E183992D8}" type="slidenum">
              <a:rPr lang="en-US" smtClean="0"/>
              <a:t>5</a:t>
            </a:fld>
            <a:endParaRPr lang="en-US"/>
          </a:p>
        </p:txBody>
      </p:sp>
    </p:spTree>
    <p:extLst>
      <p:ext uri="{BB962C8B-B14F-4D97-AF65-F5344CB8AC3E}">
        <p14:creationId xmlns:p14="http://schemas.microsoft.com/office/powerpoint/2010/main" val="1953371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 first category of risks is related to the overall quality of the application. </a:t>
            </a: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want to ensure that the application does not produce errors; what is often called hallucinations, that is, it does not add incorrect additional information or create information.</a:t>
            </a:r>
          </a:p>
          <a:p>
            <a:endParaRPr lang="fr-FR" i="0"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must also ensure that our system is resistant to adversarial attacks. This can be a jailbreak attack, which is when a user tries to manipulate or confuse the system to make it produce something it is not supposed to produce, or new types of attacks such as injection attacks, where an attacker inserts hidden instructions into data sources such as emails or documents.</a:t>
            </a:r>
            <a:endParaRPr lang="fr-FR" i="0" dirty="0">
              <a:latin typeface="Segoe UI" panose="020B0502040204020203" pitchFamily="34" charset="0"/>
              <a:cs typeface="Segoe UI" panose="020B0502040204020203" pitchFamily="34" charset="0"/>
            </a:endParaRPr>
          </a:p>
          <a:p>
            <a:endParaRPr lang="fr-FR" i="0"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are also interested in traditional harmful content, whether it is harmful content in natural language, for example, or harmful images or codes containing security flaws. This also concerns content that may infringe copyright.</a:t>
            </a:r>
            <a:endParaRPr lang="fr-FR" i="0" dirty="0">
              <a:latin typeface="Segoe UI" panose="020B0502040204020203" pitchFamily="34" charset="0"/>
              <a:cs typeface="Segoe UI" panose="020B0502040204020203" pitchFamily="34" charset="0"/>
            </a:endParaRPr>
          </a:p>
          <a:p>
            <a:endParaRPr lang="fr-FR" i="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one of the most recent areas is that these models can seem very human when interacting with end-users. </a:t>
            </a:r>
            <a:r>
              <a:rPr lang="en-US" b="0" i="1" dirty="0">
                <a:solidFill>
                  <a:srgbClr val="FFFFFF"/>
                </a:solidFill>
                <a:effectLst/>
                <a:highlight>
                  <a:srgbClr val="292929"/>
                </a:highlight>
                <a:latin typeface="Segoe UI" panose="020B0502040204020203" pitchFamily="34" charset="0"/>
                <a:cs typeface="Segoe UI" panose="020B0502040204020203" pitchFamily="34" charset="0"/>
              </a:rPr>
              <a:t>When can a system converse and act like a human? And when can it be misleading, inappropriate, or harmful?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examine all these different dimensions, which may seem like a lot, but we have found that the same technological approach or the same defense layers actually work for each of these different types of attacks.</a:t>
            </a:r>
          </a:p>
          <a:p>
            <a:br>
              <a:rPr lang="en-US"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can therefore use a common framework for all types of attacks. </a:t>
            </a:r>
            <a:endParaRPr lang="fr-FR" i="1" dirty="0">
              <a:latin typeface="Segoe UI" panose="020B0502040204020203" pitchFamily="34" charset="0"/>
              <a:cs typeface="Segoe UI" panose="020B0502040204020203" pitchFamily="34" charset="0"/>
            </a:endParaRPr>
          </a:p>
          <a:p>
            <a:endParaRPr lang="en-US" dirty="0">
              <a:latin typeface="+mn-lt"/>
            </a:endParaRPr>
          </a:p>
        </p:txBody>
      </p:sp>
      <p:sp>
        <p:nvSpPr>
          <p:cNvPr id="4" name="Slide Number Placeholder 3"/>
          <p:cNvSpPr>
            <a:spLocks noGrp="1"/>
          </p:cNvSpPr>
          <p:nvPr>
            <p:ph type="sldNum" sz="quarter" idx="5"/>
          </p:nvPr>
        </p:nvSpPr>
        <p:spPr/>
        <p:txBody>
          <a:bodyPr/>
          <a:lstStyle/>
          <a:p>
            <a:fld id="{36F3CBA4-B7A3-4592-8447-253D7FA6697C}" type="slidenum">
              <a:rPr lang="en-US" smtClean="0"/>
              <a:t>6</a:t>
            </a:fld>
            <a:endParaRPr lang="en-US"/>
          </a:p>
        </p:txBody>
      </p:sp>
    </p:spTree>
    <p:extLst>
      <p:ext uri="{BB962C8B-B14F-4D97-AF65-F5344CB8AC3E}">
        <p14:creationId xmlns:p14="http://schemas.microsoft.com/office/powerpoint/2010/main" val="751628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Mapping, i.e., identifying potential harms caused by the application is the first step in the previous cycle. It occurs as early as possible in the development cycle; it is a key element of Microsoft's approach to Responsible AI. It is important to develop here a solid understanding of possible risks and harms at different levels.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In practice, this requires identifying and then prioritizing potential risks and harms related to product scenarios through iterative analysis and teamwork with red teaming activities.</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The impact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assessment</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results</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serve as input.</a:t>
            </a:r>
            <a:endParaRPr lang="fr-FR" dirty="0">
              <a:latin typeface="Segoe UI" panose="020B0502040204020203" pitchFamily="34" charset="0"/>
              <a:cs typeface="Segoe UI" panose="020B0502040204020203" pitchFamily="34" charset="0"/>
            </a:endParaRPr>
          </a:p>
          <a:p>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fr-FR" dirty="0">
                <a:latin typeface="Segoe UI" panose="020B0502040204020203" pitchFamily="34" charset="0"/>
                <a:cs typeface="Segoe UI" panose="020B0502040204020203" pitchFamily="34" charset="0"/>
                <a:hlinkClick r:id="rId3"/>
              </a:rPr>
              <a:t>gpt-4-system-card.pdf (openai.com)</a:t>
            </a:r>
            <a:r>
              <a:rPr lang="en-US" b="0" i="0" dirty="0">
                <a:solidFill>
                  <a:srgbClr val="333333"/>
                </a:solidFill>
                <a:effectLst/>
                <a:latin typeface="Segoe UI" panose="020B0502040204020203" pitchFamily="34" charset="0"/>
                <a:cs typeface="Segoe UI" panose="020B0502040204020203" pitchFamily="34" charset="0"/>
              </a:rPr>
              <a:t> https://cdn.openai.com/papers/gpt-4-system-card.pdf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4"/>
              </a:rPr>
              <a:t>Microsoft-RAI-Impact-Assessment-Template.pdf</a:t>
            </a:r>
            <a:r>
              <a:rPr lang="fr-FR" sz="1200" dirty="0">
                <a:latin typeface="Segoe UI" panose="020B0502040204020203" pitchFamily="34" charset="0"/>
                <a:cs typeface="Segoe UI" panose="020B0502040204020203" pitchFamily="34" charset="0"/>
              </a:rPr>
              <a:t> : https://blogs.microsoft.com/wp-content/uploads/prod/sites/5/2022/06/Microsoft-RAI-Impact-Assessment-Template.pdf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5"/>
              </a:rPr>
              <a:t>Microsoft-RAI-Impact-Assessment-Guide.pdf</a:t>
            </a:r>
            <a:r>
              <a:rPr lang="fr-FR" sz="1200" dirty="0">
                <a:latin typeface="Segoe UI" panose="020B0502040204020203" pitchFamily="34" charset="0"/>
                <a:cs typeface="Segoe UI" panose="020B0502040204020203" pitchFamily="34" charset="0"/>
              </a:rPr>
              <a:t> : https://blogs.microsoft.com/wp-content/uploads/prod/sites/5/2022/06/Microsoft-RAI-Impact-Assessment-Guide.pdf</a:t>
            </a:r>
          </a:p>
          <a:p>
            <a:endParaRPr lang="en-US" dirty="0">
              <a:latin typeface="+mn-lt"/>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7</a:t>
            </a:fld>
            <a:endParaRPr lang="fr-FR"/>
          </a:p>
        </p:txBody>
      </p:sp>
    </p:spTree>
    <p:extLst>
      <p:ext uri="{BB962C8B-B14F-4D97-AF65-F5344CB8AC3E}">
        <p14:creationId xmlns:p14="http://schemas.microsoft.com/office/powerpoint/2010/main" val="2383365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Segoe UI" panose="020B0502040204020203" pitchFamily="34" charset="0"/>
                <a:cs typeface="Segoe UI" panose="020B0502040204020203" pitchFamily="34" charset="0"/>
              </a:rPr>
              <a:t>The practice of red teaming has evolved to now have a broader meaning: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it does not only cover systematic adversarial attacks to probe a system and test security vulnerabilities, but also includes the search for other system failures, such as the production of potentially harmful content.</a:t>
            </a:r>
            <a:endParaRPr lang="en-US" noProof="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AI systems and generative AI come with new risks, and red teaming is essential to understand these new risks, such as prompt injection and the production of ungrounded content. Red Teaming in AI is not just a nice thing to have at Microsoft; it is the cornerstone of responsible AI from the design stage.</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As announced by Brad Smith, President and Vice-Chair of Microsoft, the company has recently committed to having all high-risk AI systems undergo independent red teaming before being deployed.</a:t>
            </a:r>
            <a:r>
              <a:rPr lang="en-US" sz="1200" b="0" i="0" dirty="0">
                <a:solidFill>
                  <a:srgbClr val="FFFFFF"/>
                </a:solidFill>
                <a:effectLst/>
                <a:latin typeface="Segoe UI" panose="020B0502040204020203" pitchFamily="34" charset="0"/>
                <a:cs typeface="Segoe UI" panose="020B0502040204020203" pitchFamily="34" charset="0"/>
              </a:rPr>
              <a:t> Cf. </a:t>
            </a:r>
            <a:r>
              <a:rPr lang="en-US" sz="1200" dirty="0">
                <a:latin typeface="Segoe UI" panose="020B0502040204020203" pitchFamily="34" charset="0"/>
                <a:cs typeface="Segoe UI" panose="020B0502040204020203" pitchFamily="34" charset="0"/>
                <a:hlinkClick r:id="rId3"/>
              </a:rPr>
              <a:t>Governing AI: A Blueprint for the Future (microsoft.com)</a:t>
            </a:r>
            <a:r>
              <a:rPr lang="en-US" sz="1200" b="0" i="0" dirty="0">
                <a:solidFill>
                  <a:srgbClr val="FFFFFF"/>
                </a:solidFill>
                <a:effectLst/>
                <a:latin typeface="Segoe UI" panose="020B0502040204020203" pitchFamily="34" charset="0"/>
                <a:cs typeface="Segoe UI" panose="020B0502040204020203" pitchFamily="34" charset="0"/>
              </a:rPr>
              <a:t> </a:t>
            </a: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FFFFFF"/>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latin typeface="Segoe UI" panose="020B0502040204020203" pitchFamily="34" charset="0"/>
                <a:cs typeface="Segoe UI" panose="020B0502040204020203" pitchFamily="34" charset="0"/>
              </a:rPr>
              <a:t>(https://query.prod.cms.rt.microsoft.com/cms/api/am/binary/RW14Gtw)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nn-NO" dirty="0">
                <a:hlinkClick r:id="rId4"/>
              </a:rPr>
              <a:t>Microsoft AI Red Team | Microsoft Learn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https://learn.microsoft.com/en-us/security/ai-red-team/</a:t>
            </a:r>
          </a:p>
          <a:p>
            <a:pPr algn="l"/>
            <a:r>
              <a:rPr lang="en-US" dirty="0">
                <a:hlinkClick r:id="rId5"/>
              </a:rPr>
              <a:t>Planning red teaming for large language models (LLMs) and their applications - Azure OpenAI Service | Microsoft Learn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https://learn.microsoft.com/en-us/azure/ai-services/openai/concepts/red-teaming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7/4/2024 12:04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5897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If we move on to measurement, this step and the corresponding stage consist of developing an approach for the systematic measurement of each harm or risk and starting the evaluation. To do this, it involves creating sets of inputs or test sets that represent the different harms or risks I mentioned earlier.</a:t>
            </a:r>
            <a:endParaRPr lang="fr-FR" dirty="0">
              <a:latin typeface="Segoe UI" panose="020B0502040204020203" pitchFamily="34" charset="0"/>
              <a:cs typeface="Segoe UI" panose="020B0502040204020203" pitchFamily="34" charset="0"/>
            </a:endParaRPr>
          </a:p>
          <a:p>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These sets or templates are then passed to the system to obtain output results, which are then evaluated to obtain a measure. This is how a result can be obtained, for example, indicating that the system fails in 12% of cases.</a:t>
            </a:r>
            <a:endParaRPr lang="fr-FR" dirty="0">
              <a:latin typeface="Segoe UI" panose="020B0502040204020203" pitchFamily="34" charset="0"/>
              <a:cs typeface="Segoe UI" panose="020B0502040204020203" pitchFamily="34" charset="0"/>
            </a:endParaRP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Engineering has developed specific tools for this purpose, and one of the things that teams have found - again, showing the power of generative AI - is that if this level of testing was something really difficult to achieve in the past, it is now possible to perform measurements with GPT-4 to help evaluate the results or score of a conversation – and engineering has integrated these evaluations directly in Azure AI.</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In terms of technical resources, we have created an open-source library PyRIT (</a:t>
            </a:r>
            <a:r>
              <a:rPr lang="en-US" b="0" i="0" noProof="0" dirty="0">
                <a:solidFill>
                  <a:srgbClr val="E6EDF3"/>
                </a:solidFill>
                <a:effectLst/>
                <a:highlight>
                  <a:srgbClr val="0D1117"/>
                </a:highlight>
                <a:latin typeface="Segoe UI" panose="020B0502040204020203" pitchFamily="34" charset="0"/>
                <a:cs typeface="Segoe UI" panose="020B0502040204020203" pitchFamily="34" charset="0"/>
              </a:rPr>
              <a:t>Python Risk Identification Tool for generative AI</a:t>
            </a:r>
            <a:r>
              <a:rPr lang="en-US" noProof="0" dirty="0">
                <a:latin typeface="Segoe UI" panose="020B0502040204020203" pitchFamily="34" charset="0"/>
                <a:cs typeface="Segoe UI" panose="020B0502040204020203" pitchFamily="34" charset="0"/>
              </a:rPr>
              <a:t>), developed by our AI Red Team to allow them  to efficiently evaluate the quality and resistance of LLM endpoints in different categories of risks to consider.</a:t>
            </a:r>
          </a:p>
          <a:p>
            <a:endParaRPr lang="en-US" noProof="0"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Lastly, when it comes to controls and guardrails put in plus, it is important to develop a continuous measuring process of their efficiency, to then document these results and to examine said results in order to continuously improve the system. </a:t>
            </a:r>
          </a:p>
          <a:p>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en-US" dirty="0">
                <a:latin typeface="Segoe UI" panose="020B0502040204020203" pitchFamily="34" charset="0"/>
                <a:cs typeface="Segoe UI" panose="020B0502040204020203" pitchFamily="34" charset="0"/>
                <a:hlinkClick r:id="rId3"/>
              </a:rPr>
              <a:t>Announcing Microsoft’s open automation framework to red team generative AI Systems | Microsoft Security Blog</a:t>
            </a:r>
            <a:r>
              <a:rPr lang="en-US" dirty="0">
                <a:latin typeface="Segoe UI" panose="020B0502040204020203" pitchFamily="34" charset="0"/>
                <a:cs typeface="Segoe UI" panose="020B0502040204020203" pitchFamily="34" charset="0"/>
              </a:rPr>
              <a:t>: https://www.microsoft.com/en-us/security/blog/2024/02/22/announcing-microsofts-open-automation-framework-to-red-team-generative-ai-systems/</a:t>
            </a:r>
          </a:p>
          <a:p>
            <a:r>
              <a:rPr lang="en-US" dirty="0">
                <a:latin typeface="Segoe UI" panose="020B0502040204020203" pitchFamily="34" charset="0"/>
                <a:cs typeface="Segoe UI" panose="020B0502040204020203" pitchFamily="34" charset="0"/>
                <a:hlinkClick r:id="rId4"/>
              </a:rPr>
              <a:t>GitHub - Azure/PyRIT: The Python Risk Identification Tool for generative AI (PyRIT) is an open access automation framework to empower security professionals and machine learning engineers to proactively find risks in their generative AI systems.</a:t>
            </a:r>
            <a:r>
              <a:rPr lang="en-US" dirty="0">
                <a:latin typeface="Segoe UI" panose="020B0502040204020203" pitchFamily="34" charset="0"/>
                <a:cs typeface="Segoe UI" panose="020B0502040204020203" pitchFamily="34" charset="0"/>
              </a:rPr>
              <a:t>: https://github.com/Azure/PyRIT</a:t>
            </a:r>
          </a:p>
          <a:p>
            <a:r>
              <a:rPr lang="en-US" dirty="0">
                <a:latin typeface="Segoe UI" panose="020B0502040204020203" pitchFamily="34" charset="0"/>
                <a:cs typeface="Segoe UI" panose="020B0502040204020203" pitchFamily="34" charset="0"/>
                <a:hlinkClick r:id="rId5"/>
              </a:rPr>
              <a:t>GitHub - Azure-Samples/</a:t>
            </a:r>
            <a:r>
              <a:rPr lang="en-US" dirty="0" err="1">
                <a:latin typeface="Segoe UI" panose="020B0502040204020203" pitchFamily="34" charset="0"/>
                <a:cs typeface="Segoe UI" panose="020B0502040204020203" pitchFamily="34" charset="0"/>
                <a:hlinkClick r:id="rId5"/>
              </a:rPr>
              <a:t>aoai</a:t>
            </a:r>
            <a:r>
              <a:rPr lang="en-US" dirty="0">
                <a:latin typeface="Segoe UI" panose="020B0502040204020203" pitchFamily="34" charset="0"/>
                <a:cs typeface="Segoe UI" panose="020B0502040204020203" pitchFamily="34" charset="0"/>
                <a:hlinkClick r:id="rId5"/>
              </a:rPr>
              <a:t>-</a:t>
            </a:r>
            <a:r>
              <a:rPr lang="en-US" dirty="0" err="1">
                <a:latin typeface="Segoe UI" panose="020B0502040204020203" pitchFamily="34" charset="0"/>
                <a:cs typeface="Segoe UI" panose="020B0502040204020203" pitchFamily="34" charset="0"/>
                <a:hlinkClick r:id="rId5"/>
              </a:rPr>
              <a:t>redteam</a:t>
            </a:r>
            <a:r>
              <a:rPr lang="en-US" dirty="0">
                <a:latin typeface="Segoe UI" panose="020B0502040204020203" pitchFamily="34" charset="0"/>
                <a:cs typeface="Segoe UI" panose="020B0502040204020203" pitchFamily="34" charset="0"/>
                <a:hlinkClick r:id="rId5"/>
              </a:rPr>
              <a:t>-copyright-template at stage</a:t>
            </a:r>
            <a:r>
              <a:rPr lang="en-US" dirty="0">
                <a:latin typeface="Segoe UI" panose="020B0502040204020203" pitchFamily="34" charset="0"/>
                <a:cs typeface="Segoe UI" panose="020B0502040204020203" pitchFamily="34" charset="0"/>
              </a:rPr>
              <a:t> https://github.com/Azure-Samples/aoai-redteam-copyright-template/tree/stage?tab=readme-ov-file</a:t>
            </a: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9</a:t>
            </a:fld>
            <a:endParaRPr lang="fr-FR"/>
          </a:p>
        </p:txBody>
      </p:sp>
    </p:spTree>
    <p:extLst>
      <p:ext uri="{BB962C8B-B14F-4D97-AF65-F5344CB8AC3E}">
        <p14:creationId xmlns:p14="http://schemas.microsoft.com/office/powerpoint/2010/main" val="311775969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s://opensource.org/licenses/MIT" TargetMode="External"/><Relationship Id="rId3" Type="http://schemas.microsoft.com/office/2007/relationships/hdphoto" Target="../media/hdphoto1.wdp"/><Relationship Id="rId7" Type="http://schemas.openxmlformats.org/officeDocument/2006/relationships/hyperlink" Target="https://github.com/microsoft/responsible-ai-workshop/blob/main/LICENSE"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creativecommons.org/licenses/by/4.0/legalcode" TargetMode="External"/><Relationship Id="rId11" Type="http://schemas.openxmlformats.org/officeDocument/2006/relationships/hyperlink" Target="https://privacy.microsoft.com/en-us/" TargetMode="External"/><Relationship Id="rId5" Type="http://schemas.openxmlformats.org/officeDocument/2006/relationships/image" Target="../media/image23.png"/><Relationship Id="rId10" Type="http://schemas.openxmlformats.org/officeDocument/2006/relationships/hyperlink" Target="http://go.microsoft.com/fwlink/?LinkID=254653" TargetMode="External"/><Relationship Id="rId4" Type="http://schemas.openxmlformats.org/officeDocument/2006/relationships/image" Target="../media/image3.emf"/><Relationship Id="rId9" Type="http://schemas.openxmlformats.org/officeDocument/2006/relationships/hyperlink" Target="https://github.com/microsoft/responsible-ai-workshop/blob/main/LICENSE-CODE"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ful Square Image">
    <p:bg>
      <p:bgRef idx="1001">
        <a:schemeClr val="bg2"/>
      </p:bgRef>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7F33EA26-C950-04B2-C76E-A607C73C9A0D}"/>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8" name="Rectangle 7">
            <a:extLst>
              <a:ext uri="{FF2B5EF4-FFF2-40B4-BE49-F238E27FC236}">
                <a16:creationId xmlns:a16="http://schemas.microsoft.com/office/drawing/2014/main" id="{67AA7C9D-0A6A-D2A6-1161-3D2F255595E9}"/>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MS logo white - EMF" descr="Microsoft logo white text version">
            <a:extLst>
              <a:ext uri="{FF2B5EF4-FFF2-40B4-BE49-F238E27FC236}">
                <a16:creationId xmlns:a16="http://schemas.microsoft.com/office/drawing/2014/main" id="{522A1FEC-7E31-11EF-C0FB-22E77CB35691}"/>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6209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45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29114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5835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64385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ounta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D83B01"/>
                    </a:gs>
                    <a:gs pos="100000">
                      <a:srgbClr val="FF9349"/>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771961" y="0"/>
              <a:ext cx="1972020" cy="638978"/>
            </a:xfrm>
            <a:prstGeom prst="roundRect">
              <a:avLst>
                <a:gd name="adj" fmla="val 9020"/>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771961" y="221708"/>
              <a:ext cx="1972020"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ACCOUNTABILITY</a:t>
              </a:r>
            </a:p>
          </p:txBody>
        </p:sp>
      </p:grpSp>
    </p:spTree>
    <p:extLst>
      <p:ext uri="{BB962C8B-B14F-4D97-AF65-F5344CB8AC3E}">
        <p14:creationId xmlns:p14="http://schemas.microsoft.com/office/powerpoint/2010/main" val="2497586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parenc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8661C5"/>
                    </a:gs>
                    <a:gs pos="100000">
                      <a:srgbClr val="D59DFF"/>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05999" y="0"/>
              <a:ext cx="1837982" cy="638978"/>
            </a:xfrm>
            <a:prstGeom prst="roundRect">
              <a:avLst>
                <a:gd name="adj" fmla="val 10113"/>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05999" y="221708"/>
              <a:ext cx="1837981"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TRANSPARENCY</a:t>
              </a:r>
            </a:p>
          </p:txBody>
        </p:sp>
      </p:grpSp>
    </p:spTree>
    <p:extLst>
      <p:ext uri="{BB962C8B-B14F-4D97-AF65-F5344CB8AC3E}">
        <p14:creationId xmlns:p14="http://schemas.microsoft.com/office/powerpoint/2010/main" val="1786171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ir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369332"/>
          </a:xfrm>
        </p:spPr>
        <p:txBody>
          <a:bodyPr/>
          <a:lstStyle>
            <a:lvl1pPr>
              <a:defRPr sz="2400">
                <a:gradFill>
                  <a:gsLst>
                    <a:gs pos="0">
                      <a:srgbClr val="0078D4"/>
                    </a:gs>
                    <a:gs pos="100000">
                      <a:schemeClr val="accent1">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10580913" y="0"/>
              <a:ext cx="1163067" cy="638978"/>
            </a:xfrm>
            <a:prstGeom prst="roundRect">
              <a:avLst>
                <a:gd name="adj" fmla="val 10113"/>
              </a:avLst>
            </a:prstGeom>
            <a:gradFill>
              <a:gsLst>
                <a:gs pos="13000">
                  <a:srgbClr val="0078D4"/>
                </a:gs>
                <a:gs pos="100000">
                  <a:srgbClr val="50E6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10580914" y="221708"/>
              <a:ext cx="11630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FAIRNESS</a:t>
              </a:r>
            </a:p>
          </p:txBody>
        </p:sp>
      </p:grpSp>
    </p:spTree>
    <p:extLst>
      <p:ext uri="{BB962C8B-B14F-4D97-AF65-F5344CB8AC3E}">
        <p14:creationId xmlns:p14="http://schemas.microsoft.com/office/powerpoint/2010/main" val="176117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liability and Safe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008575"/>
                    </a:gs>
                    <a:gs pos="100000">
                      <a:schemeClr val="accent5">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332686" y="0"/>
              <a:ext cx="2411294" cy="638978"/>
            </a:xfrm>
            <a:prstGeom prst="roundRect">
              <a:avLst>
                <a:gd name="adj" fmla="val 9020"/>
              </a:avLst>
            </a:prstGeom>
            <a:gradFill>
              <a:gsLst>
                <a:gs pos="13000">
                  <a:srgbClr val="008575"/>
                </a:gs>
                <a:gs pos="100000">
                  <a:srgbClr val="30E5D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332686" y="221708"/>
              <a:ext cx="2411294"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RELIABILITY &amp; SAFETY</a:t>
              </a:r>
            </a:p>
          </p:txBody>
        </p:sp>
      </p:grpSp>
    </p:spTree>
    <p:extLst>
      <p:ext uri="{BB962C8B-B14F-4D97-AF65-F5344CB8AC3E}">
        <p14:creationId xmlns:p14="http://schemas.microsoft.com/office/powerpoint/2010/main" val="844165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ivacy and Secur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412512" y="0"/>
              <a:ext cx="2331467" cy="638978"/>
            </a:xfrm>
            <a:prstGeom prst="roundRect">
              <a:avLst>
                <a:gd name="adj" fmla="val 12297"/>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412514" y="221708"/>
              <a:ext cx="23314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PRIVACY &amp; SECURITY</a:t>
              </a:r>
            </a:p>
          </p:txBody>
        </p:sp>
      </p:grpSp>
    </p:spTree>
    <p:extLst>
      <p:ext uri="{BB962C8B-B14F-4D97-AF65-F5344CB8AC3E}">
        <p14:creationId xmlns:p14="http://schemas.microsoft.com/office/powerpoint/2010/main" val="743084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clusive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78570" y="0"/>
              <a:ext cx="1765409" cy="638978"/>
            </a:xfrm>
            <a:prstGeom prst="roundRect">
              <a:avLst>
                <a:gd name="adj" fmla="val 10113"/>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78570" y="221708"/>
              <a:ext cx="1765409"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INCLUSIVENESS</a:t>
              </a:r>
            </a:p>
          </p:txBody>
        </p:sp>
      </p:grpSp>
    </p:spTree>
    <p:extLst>
      <p:ext uri="{BB962C8B-B14F-4D97-AF65-F5344CB8AC3E}">
        <p14:creationId xmlns:p14="http://schemas.microsoft.com/office/powerpoint/2010/main" val="4174420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0529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lvl1pPr>
              <a:defRPr sz="3600"/>
            </a:lvl1pPr>
          </a:lstStyle>
          <a:p>
            <a:r>
              <a:rPr lang="en-US"/>
              <a:t>Click to edit Master title style</a:t>
            </a:r>
          </a:p>
        </p:txBody>
      </p:sp>
    </p:spTree>
    <p:extLst>
      <p:ext uri="{BB962C8B-B14F-4D97-AF65-F5344CB8AC3E}">
        <p14:creationId xmlns:p14="http://schemas.microsoft.com/office/powerpoint/2010/main" val="2995466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3068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with points - vertic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8708813" cy="1049518"/>
          </a:xfrm>
        </p:spPr>
        <p:txBody>
          <a:bodyPr tIns="64008"/>
          <a:lstStyle>
            <a:lvl1pPr>
              <a:defRPr sz="3200" spc="0">
                <a:latin typeface="+mj-lt"/>
                <a:cs typeface="Segoe UI" panose="020B0502040204020203" pitchFamily="34" charset="0"/>
              </a:defRPr>
            </a:lvl1pPr>
          </a:lstStyle>
          <a:p>
            <a:r>
              <a:rPr lang="en-US"/>
              <a:t>Click to edit Master title style</a:t>
            </a:r>
          </a:p>
        </p:txBody>
      </p:sp>
      <p:sp>
        <p:nvSpPr>
          <p:cNvPr id="5" name="Rounded Rectangle 4">
            <a:extLst>
              <a:ext uri="{FF2B5EF4-FFF2-40B4-BE49-F238E27FC236}">
                <a16:creationId xmlns:a16="http://schemas.microsoft.com/office/drawing/2014/main" id="{9335A86C-D2B4-B60F-8280-DCB68A3C19B7}"/>
              </a:ext>
            </a:extLst>
          </p:cNvPr>
          <p:cNvSpPr>
            <a:spLocks noChangeAspect="1"/>
          </p:cNvSpPr>
          <p:nvPr userDrawn="1"/>
        </p:nvSpPr>
        <p:spPr bwMode="auto">
          <a:xfrm>
            <a:off x="582609" y="18131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1749551" y="1813298"/>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2" name="Rounded Rectangle 4">
            <a:extLst>
              <a:ext uri="{FF2B5EF4-FFF2-40B4-BE49-F238E27FC236}">
                <a16:creationId xmlns:a16="http://schemas.microsoft.com/office/drawing/2014/main" id="{241A8C32-7DF0-897B-8DFC-6184EC5CF71C}"/>
              </a:ext>
            </a:extLst>
          </p:cNvPr>
          <p:cNvSpPr>
            <a:spLocks noChangeAspect="1"/>
          </p:cNvSpPr>
          <p:nvPr userDrawn="1"/>
        </p:nvSpPr>
        <p:spPr bwMode="auto">
          <a:xfrm>
            <a:off x="582609" y="3552340"/>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3" name="Text Placeholder 12">
            <a:extLst>
              <a:ext uri="{FF2B5EF4-FFF2-40B4-BE49-F238E27FC236}">
                <a16:creationId xmlns:a16="http://schemas.microsoft.com/office/drawing/2014/main" id="{FC40FDD8-AA83-ECCB-297C-AA629D05C190}"/>
              </a:ext>
            </a:extLst>
          </p:cNvPr>
          <p:cNvSpPr>
            <a:spLocks noGrp="1"/>
          </p:cNvSpPr>
          <p:nvPr>
            <p:ph type="body" sz="quarter" idx="15"/>
          </p:nvPr>
        </p:nvSpPr>
        <p:spPr>
          <a:xfrm>
            <a:off x="1749552" y="355265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4" name="Rounded Rectangle 4">
            <a:extLst>
              <a:ext uri="{FF2B5EF4-FFF2-40B4-BE49-F238E27FC236}">
                <a16:creationId xmlns:a16="http://schemas.microsoft.com/office/drawing/2014/main" id="{050128B1-CDD0-6742-87EB-BEDCF9630D55}"/>
              </a:ext>
            </a:extLst>
          </p:cNvPr>
          <p:cNvSpPr>
            <a:spLocks noChangeAspect="1"/>
          </p:cNvSpPr>
          <p:nvPr userDrawn="1"/>
        </p:nvSpPr>
        <p:spPr bwMode="auto">
          <a:xfrm>
            <a:off x="582609" y="52923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5" name="Text Placeholder 12">
            <a:extLst>
              <a:ext uri="{FF2B5EF4-FFF2-40B4-BE49-F238E27FC236}">
                <a16:creationId xmlns:a16="http://schemas.microsoft.com/office/drawing/2014/main" id="{E71E9638-DB2E-4EAC-6514-5BC122BACFE2}"/>
              </a:ext>
            </a:extLst>
          </p:cNvPr>
          <p:cNvSpPr>
            <a:spLocks noGrp="1"/>
          </p:cNvSpPr>
          <p:nvPr>
            <p:ph type="body" sz="quarter" idx="16"/>
          </p:nvPr>
        </p:nvSpPr>
        <p:spPr>
          <a:xfrm>
            <a:off x="1749553" y="529233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904491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points - horizont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36733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584199"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4" name="Rounded Rectangle 3">
            <a:extLst>
              <a:ext uri="{FF2B5EF4-FFF2-40B4-BE49-F238E27FC236}">
                <a16:creationId xmlns:a16="http://schemas.microsoft.com/office/drawing/2014/main" id="{FE78DAA4-FC3F-1D9B-DFAF-E3E1E1365F78}"/>
              </a:ext>
            </a:extLst>
          </p:cNvPr>
          <p:cNvSpPr/>
          <p:nvPr userDrawn="1"/>
        </p:nvSpPr>
        <p:spPr bwMode="auto">
          <a:xfrm>
            <a:off x="584200" y="1107688"/>
            <a:ext cx="11025189" cy="2624253"/>
          </a:xfrm>
          <a:prstGeom prst="roundRect">
            <a:avLst>
              <a:gd name="adj" fmla="val 3802"/>
            </a:avLst>
          </a:prstGeom>
          <a:solidFill>
            <a:schemeClr val="bg1"/>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tx1">
                  <a:lumMod val="75000"/>
                  <a:lumOff val="25000"/>
                </a:schemeClr>
              </a:soli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1E0B5733-48C7-8838-1ED6-B1E1067B5294}"/>
              </a:ext>
            </a:extLst>
          </p:cNvPr>
          <p:cNvSpPr/>
          <p:nvPr userDrawn="1"/>
        </p:nvSpPr>
        <p:spPr bwMode="auto">
          <a:xfrm>
            <a:off x="1908466"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ounded Rectangle 15">
            <a:extLst>
              <a:ext uri="{FF2B5EF4-FFF2-40B4-BE49-F238E27FC236}">
                <a16:creationId xmlns:a16="http://schemas.microsoft.com/office/drawing/2014/main" id="{AF6EBAF9-D270-2393-1167-D98702D225F3}"/>
              </a:ext>
            </a:extLst>
          </p:cNvPr>
          <p:cNvSpPr/>
          <p:nvPr userDrawn="1"/>
        </p:nvSpPr>
        <p:spPr bwMode="auto">
          <a:xfrm>
            <a:off x="5676192"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ounded Rectangle 16">
            <a:extLst>
              <a:ext uri="{FF2B5EF4-FFF2-40B4-BE49-F238E27FC236}">
                <a16:creationId xmlns:a16="http://schemas.microsoft.com/office/drawing/2014/main" id="{AAF86C63-1CFE-1740-8C86-508E4839F42A}"/>
              </a:ext>
            </a:extLst>
          </p:cNvPr>
          <p:cNvSpPr/>
          <p:nvPr userDrawn="1"/>
        </p:nvSpPr>
        <p:spPr bwMode="auto">
          <a:xfrm>
            <a:off x="9452267"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84200" y="1107689"/>
            <a:ext cx="11023600" cy="2624252"/>
          </a:xfrm>
          <a:prstGeom prst="roundRect">
            <a:avLst>
              <a:gd name="adj" fmla="val 3733"/>
            </a:avLst>
          </a:prstGeom>
        </p:spPr>
        <p:txBody>
          <a:bodyPr anchor="ctr" anchorCtr="0">
            <a:noAutofit/>
          </a:bodyPr>
          <a:lstStyle>
            <a:lvl1pPr marL="0" indent="0" algn="ctr">
              <a:buNone/>
              <a:defRPr/>
            </a:lvl1pPr>
          </a:lstStyle>
          <a:p>
            <a:r>
              <a:rPr lang="en-US"/>
              <a:t>Click icon to add picture</a:t>
            </a:r>
          </a:p>
        </p:txBody>
      </p:sp>
      <p:sp>
        <p:nvSpPr>
          <p:cNvPr id="19" name="Text Placeholder 12">
            <a:extLst>
              <a:ext uri="{FF2B5EF4-FFF2-40B4-BE49-F238E27FC236}">
                <a16:creationId xmlns:a16="http://schemas.microsoft.com/office/drawing/2014/main" id="{5D18055E-320E-99B6-B2A7-7CCDC0AD45A7}"/>
              </a:ext>
            </a:extLst>
          </p:cNvPr>
          <p:cNvSpPr>
            <a:spLocks noGrp="1"/>
          </p:cNvSpPr>
          <p:nvPr>
            <p:ph type="body" sz="quarter" idx="14"/>
          </p:nvPr>
        </p:nvSpPr>
        <p:spPr>
          <a:xfrm>
            <a:off x="4355306"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0" name="Text Placeholder 12">
            <a:extLst>
              <a:ext uri="{FF2B5EF4-FFF2-40B4-BE49-F238E27FC236}">
                <a16:creationId xmlns:a16="http://schemas.microsoft.com/office/drawing/2014/main" id="{9A7E1509-1F85-0E06-C6EB-4E2047462E68}"/>
              </a:ext>
            </a:extLst>
          </p:cNvPr>
          <p:cNvSpPr>
            <a:spLocks noGrp="1"/>
          </p:cNvSpPr>
          <p:nvPr>
            <p:ph type="body" sz="quarter" idx="15"/>
          </p:nvPr>
        </p:nvSpPr>
        <p:spPr>
          <a:xfrm>
            <a:off x="8126411"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1" name="Picture Placeholder 16">
            <a:extLst>
              <a:ext uri="{FF2B5EF4-FFF2-40B4-BE49-F238E27FC236}">
                <a16:creationId xmlns:a16="http://schemas.microsoft.com/office/drawing/2014/main" id="{06D02FBF-865D-8240-4917-E5ACE78E6DE2}"/>
              </a:ext>
            </a:extLst>
          </p:cNvPr>
          <p:cNvSpPr>
            <a:spLocks noGrp="1"/>
          </p:cNvSpPr>
          <p:nvPr>
            <p:ph type="pic" sz="quarter" idx="16" hasCustomPrompt="1"/>
          </p:nvPr>
        </p:nvSpPr>
        <p:spPr>
          <a:xfrm>
            <a:off x="1912645"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2" name="Picture Placeholder 16">
            <a:extLst>
              <a:ext uri="{FF2B5EF4-FFF2-40B4-BE49-F238E27FC236}">
                <a16:creationId xmlns:a16="http://schemas.microsoft.com/office/drawing/2014/main" id="{361A22C9-2AD0-ABCA-73DE-9A4B68CE5FA4}"/>
              </a:ext>
            </a:extLst>
          </p:cNvPr>
          <p:cNvSpPr>
            <a:spLocks noGrp="1"/>
          </p:cNvSpPr>
          <p:nvPr>
            <p:ph type="pic" sz="quarter" idx="17" hasCustomPrompt="1"/>
          </p:nvPr>
        </p:nvSpPr>
        <p:spPr>
          <a:xfrm>
            <a:off x="5680371"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3" name="Picture Placeholder 16">
            <a:extLst>
              <a:ext uri="{FF2B5EF4-FFF2-40B4-BE49-F238E27FC236}">
                <a16:creationId xmlns:a16="http://schemas.microsoft.com/office/drawing/2014/main" id="{6574FD52-1DA8-0B39-31E1-EF8207F05F06}"/>
              </a:ext>
            </a:extLst>
          </p:cNvPr>
          <p:cNvSpPr>
            <a:spLocks noGrp="1"/>
          </p:cNvSpPr>
          <p:nvPr>
            <p:ph type="pic" sz="quarter" idx="18" hasCustomPrompt="1"/>
          </p:nvPr>
        </p:nvSpPr>
        <p:spPr>
          <a:xfrm>
            <a:off x="9456446"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739406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2" cy="984885"/>
          </a:xfrm>
        </p:spPr>
        <p:txBody>
          <a:bodyPr anchor="b"/>
          <a:lstStyle>
            <a:lvl1pPr>
              <a:defRPr sz="3200"/>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858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4488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4561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60504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77556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6684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7694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6"/>
            <a:ext cx="11018520" cy="492443"/>
          </a:xfrm>
        </p:spPr>
        <p:txBody>
          <a:bodyPr anchor="ctr"/>
          <a:lstStyle>
            <a:lvl1pPr algn="ctr">
              <a:defRPr sz="32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2435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5"/>
            <a:ext cx="11018520" cy="492443"/>
          </a:xfrm>
        </p:spPr>
        <p:txBody>
          <a:bodyPr anchor="ctr"/>
          <a:lstStyle>
            <a:lvl1pPr algn="ctr">
              <a:defRPr sz="32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5275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903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455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83349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4789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0"/>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30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4363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5008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4764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86933"/>
            <a:ext cx="11018838" cy="49821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420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00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98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492443"/>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61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sz="36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3239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28974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588263" y="518755"/>
            <a:ext cx="11018520" cy="492443"/>
          </a:xfrm>
        </p:spPr>
        <p:txBody>
          <a:bodyPr anchor="ctr"/>
          <a:lstStyle>
            <a:lvl1pPr>
              <a:defRPr sz="3200"/>
            </a:lvl1pP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117185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6562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7337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0632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0611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8263" y="1386957"/>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956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2898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4927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3716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61302-81BA-ABC4-7F3A-17AC84CB53AA}"/>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22EB798A-8887-9D69-B51F-38864DB09EAB}"/>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3040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4680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5923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638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413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B2FE60E-5905-81EF-2A59-551CC5779B71}"/>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12AE9884-1701-C26D-0256-ABA9B6A87976}"/>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559368491" descr="A drawing of a face&#10;&#10;Description automatically generated">
            <a:extLst>
              <a:ext uri="{FF2B5EF4-FFF2-40B4-BE49-F238E27FC236}">
                <a16:creationId xmlns:a16="http://schemas.microsoft.com/office/drawing/2014/main" id="{AE57AED2-93F8-6ADD-9C1F-02777D15B3D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84200" y="3684807"/>
            <a:ext cx="1066800" cy="3746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2B0579E-E1A2-A7D2-699B-A23C505A605A}"/>
              </a:ext>
            </a:extLst>
          </p:cNvPr>
          <p:cNvSpPr>
            <a:spLocks noChangeArrowheads="1"/>
          </p:cNvSpPr>
          <p:nvPr userDrawn="1"/>
        </p:nvSpPr>
        <p:spPr bwMode="auto">
          <a:xfrm>
            <a:off x="488029" y="4139320"/>
            <a:ext cx="6766560" cy="213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Attribution 4.0 International (CC BY 4.0)</a:t>
            </a:r>
            <a:endParaRPr kumimoji="0" lang="fr-FR" altLang="fr-FR" sz="600" b="0" i="0" u="none" strike="noStrike" cap="none" normalizeH="0" baseline="0" dirty="0">
              <a:ln>
                <a:noFill/>
              </a:ln>
              <a:solidFill>
                <a:schemeClr val="tx1"/>
              </a:solidFill>
              <a:effectLst/>
            </a:endParaRPr>
          </a:p>
          <a:p>
            <a:pPr>
              <a:lnSpc>
                <a:spcPct val="105000"/>
              </a:lnSpc>
              <a:spcBef>
                <a:spcPts val="1800"/>
              </a:spcBef>
              <a:spcAft>
                <a:spcPts val="600"/>
              </a:spcAft>
            </a:pPr>
            <a:r>
              <a:rPr lang="en-US" sz="900" dirty="0">
                <a:solidFill>
                  <a:schemeClr val="tx1"/>
                </a:solidFill>
                <a:effectLst/>
                <a:latin typeface="Segoe UI" panose="020B0502040204020203" pitchFamily="34" charset="0"/>
                <a:ea typeface="Calibri" panose="020F0502020204030204" pitchFamily="34" charset="0"/>
              </a:rPr>
              <a:t>Microsoft and any contributors grant you a license to this document under the </a:t>
            </a:r>
            <a:r>
              <a:rPr lang="en-US" sz="900" u="sng" dirty="0">
                <a:solidFill>
                  <a:schemeClr val="tx1"/>
                </a:solidFill>
                <a:effectLst/>
                <a:latin typeface="Segoe UI" panose="020B0502040204020203" pitchFamily="34" charset="0"/>
                <a:ea typeface="Calibri" panose="020F0502020204030204" pitchFamily="34" charset="0"/>
                <a:hlinkClick r:id="rId6">
                  <a:extLst>
                    <a:ext uri="{A12FA001-AC4F-418D-AE19-62706E023703}">
                      <ahyp:hlinkClr xmlns:ahyp="http://schemas.microsoft.com/office/drawing/2018/hyperlinkcolor" val="tx"/>
                    </a:ext>
                  </a:extLst>
                </a:hlinkClick>
              </a:rPr>
              <a:t>Creative Commons Attribution 4.0 International Public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7">
                  <a:extLst>
                    <a:ext uri="{A12FA001-AC4F-418D-AE19-62706E023703}">
                      <ahyp:hlinkClr xmlns:ahyp="http://schemas.microsoft.com/office/drawing/2018/hyperlinkcolor" val="tx"/>
                    </a:ext>
                  </a:extLst>
                </a:hlinkClick>
              </a:rPr>
              <a:t>LICENSE</a:t>
            </a:r>
            <a:r>
              <a:rPr lang="en-US" sz="900" dirty="0">
                <a:solidFill>
                  <a:schemeClr val="tx1"/>
                </a:solidFill>
                <a:effectLst/>
                <a:latin typeface="Segoe UI" panose="020B0502040204020203" pitchFamily="34" charset="0"/>
                <a:ea typeface="Calibri" panose="020F0502020204030204" pitchFamily="34" charset="0"/>
              </a:rPr>
              <a:t> file, and grant you a license to any code in the repository under the </a:t>
            </a:r>
            <a:r>
              <a:rPr lang="en-US" sz="900" u="sng" dirty="0">
                <a:solidFill>
                  <a:schemeClr val="tx1"/>
                </a:solidFill>
                <a:effectLst/>
                <a:latin typeface="Segoe UI" panose="020B0502040204020203" pitchFamily="34" charset="0"/>
                <a:ea typeface="Calibri" panose="020F0502020204030204" pitchFamily="34" charset="0"/>
                <a:hlinkClick r:id="rId8">
                  <a:extLst>
                    <a:ext uri="{A12FA001-AC4F-418D-AE19-62706E023703}">
                      <ahyp:hlinkClr xmlns:ahyp="http://schemas.microsoft.com/office/drawing/2018/hyperlinkcolor" val="tx"/>
                    </a:ext>
                  </a:extLst>
                </a:hlinkClick>
              </a:rPr>
              <a:t>MIT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9">
                  <a:extLst>
                    <a:ext uri="{A12FA001-AC4F-418D-AE19-62706E023703}">
                      <ahyp:hlinkClr xmlns:ahyp="http://schemas.microsoft.com/office/drawing/2018/hyperlinkcolor" val="tx"/>
                    </a:ext>
                  </a:extLst>
                </a:hlinkClick>
              </a:rPr>
              <a:t>LICENSE-CODE</a:t>
            </a:r>
            <a:r>
              <a:rPr lang="en-US" sz="900" dirty="0">
                <a:solidFill>
                  <a:schemeClr val="tx1"/>
                </a:solidFill>
                <a:effectLst/>
                <a:latin typeface="Segoe UI" panose="020B0502040204020203" pitchFamily="34" charset="0"/>
                <a:ea typeface="Calibri" panose="020F0502020204030204" pitchFamily="34" charset="0"/>
              </a:rPr>
              <a:t> file</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Windows, Microsoft Azure and/or other Microsoft products and services referenced in the document may be either trademarks or registered trademarks of Microsoft in the United States and/or other countries. The license for this document does not grant you rights to use any Microsoft names, logos, or trademarks. Microsoft's general trademark guidelines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http://go.microsoft.com/fwlink/?LinkID=254653</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Privacy information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https://privacy.microsoft.com/en-us/</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r>
              <a:rPr lang="en-US" sz="900" kern="0" dirty="0">
                <a:solidFill>
                  <a:schemeClr val="tx1"/>
                </a:solidFill>
                <a:effectLst/>
                <a:latin typeface="Segoe UI" panose="020B0502040204020203" pitchFamily="34" charset="0"/>
                <a:ea typeface="Calibri" panose="020F0502020204030204" pitchFamily="34" charset="0"/>
              </a:rPr>
              <a:t>Microsoft and any contributors reserve all other rights, whether under their respective copyrights, patents, or trademarks, whether by implication, estoppel or otherwise</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970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91923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571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729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220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414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30101806"/>
      </p:ext>
    </p:extLst>
  </p:cSld>
  <p:clrMap bg1="lt1" tx1="dk1" bg2="lt2" tx2="dk2" accent1="accent1" accent2="accent2" accent3="accent3" accent4="accent4" accent5="accent5" accent6="accent6" hlink="hlink" folHlink="folHlink"/>
  <p:sldLayoutIdLst>
    <p:sldLayoutId id="2147486348" r:id="rId1"/>
    <p:sldLayoutId id="2147486353" r:id="rId2"/>
    <p:sldLayoutId id="2147486354" r:id="rId3"/>
    <p:sldLayoutId id="2147486356" r:id="rId4"/>
    <p:sldLayoutId id="2147486357" r:id="rId5"/>
    <p:sldLayoutId id="2147486358" r:id="rId6"/>
    <p:sldLayoutId id="2147486359" r:id="rId7"/>
    <p:sldLayoutId id="2147486360" r:id="rId8"/>
    <p:sldLayoutId id="2147486361" r:id="rId9"/>
    <p:sldLayoutId id="2147486362" r:id="rId10"/>
    <p:sldLayoutId id="2147486363" r:id="rId11"/>
    <p:sldLayoutId id="2147486364" r:id="rId12"/>
    <p:sldLayoutId id="2147486365" r:id="rId13"/>
    <p:sldLayoutId id="2147486366" r:id="rId14"/>
    <p:sldLayoutId id="2147486367" r:id="rId15"/>
    <p:sldLayoutId id="2147486368" r:id="rId16"/>
    <p:sldLayoutId id="2147486369" r:id="rId17"/>
    <p:sldLayoutId id="2147486370" r:id="rId18"/>
    <p:sldLayoutId id="2147486371" r:id="rId19"/>
    <p:sldLayoutId id="2147486372" r:id="rId20"/>
    <p:sldLayoutId id="2147486374" r:id="rId21"/>
    <p:sldLayoutId id="2147486464" r:id="rId22"/>
    <p:sldLayoutId id="2147486376" r:id="rId23"/>
    <p:sldLayoutId id="2147486378" r:id="rId24"/>
    <p:sldLayoutId id="2147486379" r:id="rId25"/>
    <p:sldLayoutId id="2147486380" r:id="rId26"/>
    <p:sldLayoutId id="2147486381" r:id="rId27"/>
    <p:sldLayoutId id="2147486382" r:id="rId28"/>
    <p:sldLayoutId id="2147486383" r:id="rId29"/>
    <p:sldLayoutId id="2147486384" r:id="rId30"/>
    <p:sldLayoutId id="2147486385" r:id="rId31"/>
    <p:sldLayoutId id="2147486386" r:id="rId32"/>
    <p:sldLayoutId id="2147486387" r:id="rId33"/>
    <p:sldLayoutId id="2147486388" r:id="rId34"/>
    <p:sldLayoutId id="2147486389" r:id="rId35"/>
    <p:sldLayoutId id="2147486390" r:id="rId36"/>
    <p:sldLayoutId id="2147486391" r:id="rId37"/>
    <p:sldLayoutId id="2147486392" r:id="rId38"/>
    <p:sldLayoutId id="2147486393" r:id="rId39"/>
    <p:sldLayoutId id="2147486394" r:id="rId40"/>
    <p:sldLayoutId id="2147486395" r:id="rId41"/>
    <p:sldLayoutId id="2147486396" r:id="rId42"/>
    <p:sldLayoutId id="2147486397" r:id="rId43"/>
    <p:sldLayoutId id="2147486398" r:id="rId44"/>
    <p:sldLayoutId id="2147486399" r:id="rId45"/>
    <p:sldLayoutId id="2147486400" r:id="rId46"/>
    <p:sldLayoutId id="2147486401" r:id="rId47"/>
    <p:sldLayoutId id="2147486402" r:id="rId48"/>
    <p:sldLayoutId id="2147486403" r:id="rId49"/>
    <p:sldLayoutId id="2147486404" r:id="rId50"/>
    <p:sldLayoutId id="2147486405" r:id="rId51"/>
    <p:sldLayoutId id="2147486406" r:id="rId52"/>
    <p:sldLayoutId id="2147486470" r:id="rId53"/>
    <p:sldLayoutId id="2147486407" r:id="rId54"/>
    <p:sldLayoutId id="2147486408" r:id="rId55"/>
    <p:sldLayoutId id="2147486409" r:id="rId56"/>
    <p:sldLayoutId id="2147486410" r:id="rId57"/>
    <p:sldLayoutId id="2147486469" r:id="rId58"/>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3.xml.rels><?xml version="1.0" encoding="UTF-8" standalone="yes"?>
<Relationships xmlns="http://schemas.openxmlformats.org/package/2006/relationships"><Relationship Id="rId3" Type="http://schemas.openxmlformats.org/officeDocument/2006/relationships/hyperlink" Target="https://azuremarketplace.microsoft.com/en-us/marketplace/apps/hiddenlayerinc1690422428200.hiddenlayer-model-scanner?tab=Overview"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hyperlink" Target="https://techcommunity.microsoft.com/t5/ai-ai-platform-blog/hiddenlayer-model-scanner-helps-developers-assess-the-security/ba-p/4140576" TargetMode="Externa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3.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5.xml"/><Relationship Id="rId6" Type="http://schemas.openxmlformats.org/officeDocument/2006/relationships/image" Target="../media/image39.png"/><Relationship Id="rId5" Type="http://schemas.openxmlformats.org/officeDocument/2006/relationships/hyperlink" Target="https://techcommunity.microsoft.com/t5/ai-azure-ai-services-blog/azure-ai-announces-prompt-shields-for-jailbreak-and-indirect/ba-p/4099140" TargetMode="External"/><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5.xml"/><Relationship Id="rId6" Type="http://schemas.openxmlformats.org/officeDocument/2006/relationships/image" Target="../media/image40.png"/><Relationship Id="rId5" Type="http://schemas.openxmlformats.org/officeDocument/2006/relationships/hyperlink" Target="https://techcommunity.microsoft.com/t5/ai-azure-ai-services-blog/detect-and-mitigate-ungrounded-model-outputs/ba-p/4099261" TargetMode="External"/><Relationship Id="rId4" Type="http://schemas.openxmlformats.org/officeDocument/2006/relationships/image" Target="../media/image38.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55.xml"/><Relationship Id="rId1" Type="http://schemas.openxmlformats.org/officeDocument/2006/relationships/tags" Target="../tags/tag1.xml"/><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hyperlink" Target="https://learn.microsoft.com/en-us/azure/ai-services/openai/concepts/system-message" TargetMode="External"/><Relationship Id="rId4" Type="http://schemas.openxmlformats.org/officeDocument/2006/relationships/image" Target="../media/image38.svg"/></Relationships>
</file>

<file path=ppt/slides/_rels/slide23.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s://learn.microsoft.com/en-gb/azure/ai-studio/concepts/evaluation-metrics-built-in?tabs=warning" TargetMode="External"/><Relationship Id="rId5" Type="http://schemas.openxmlformats.org/officeDocument/2006/relationships/image" Target="../media/image46.png"/><Relationship Id="rId4" Type="http://schemas.openxmlformats.org/officeDocument/2006/relationships/image" Target="../media/image35.sv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55.xml"/><Relationship Id="rId6" Type="http://schemas.openxmlformats.org/officeDocument/2006/relationships/image" Target="../media/image47.png"/><Relationship Id="rId5" Type="http://schemas.openxmlformats.org/officeDocument/2006/relationships/hyperlink" Target="https://techcommunity.microsoft.com/t5/ai-ai-platform-blog/introducing-ai-assisted-safety-evaluations-in-azure-ai-studio/ba-p/4098595" TargetMode="External"/><Relationship Id="rId4" Type="http://schemas.openxmlformats.org/officeDocument/2006/relationships/image" Target="../media/image38.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esponsible-AI-Standard-v2-General-Requirements-3.pdf"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55.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hyperlink" Target="https://aka.ms/HAXtoolkit"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hyperlink" Target="https://techcommunity.microsoft.com/t5/ai-azure-ai-services-blog/introducing-risks-amp-safety-monitoring-feature-in-azure-openai/ba-p/4099218" TargetMode="External"/><Relationship Id="rId5" Type="http://schemas.openxmlformats.org/officeDocument/2006/relationships/image" Target="../media/image52.png"/><Relationship Id="rId4" Type="http://schemas.openxmlformats.org/officeDocument/2006/relationships/image" Target="../media/image38.svg"/></Relationships>
</file>

<file path=ppt/slides/_rels/slide35.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notesSlide" Target="../notesSlides/notesSlide35.xml"/><Relationship Id="rId1" Type="http://schemas.openxmlformats.org/officeDocument/2006/relationships/slideLayout" Target="../slideLayouts/slideLayout55.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55.xml"/><Relationship Id="rId5" Type="http://schemas.openxmlformats.org/officeDocument/2006/relationships/hyperlink" Target="https://aka.ms/RAIresources" TargetMode="Externa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3" Type="http://schemas.openxmlformats.org/officeDocument/2006/relationships/hyperlink" Target="https://learn.microsoft.com/en-us/training/modules/finetune-foundation-model-with-azure-machine-learning/" TargetMode="External"/><Relationship Id="rId18" Type="http://schemas.openxmlformats.org/officeDocument/2006/relationships/hyperlink" Target="https://azure.microsoft.com/en-us/products/ai-services/ai-content-safety" TargetMode="External"/><Relationship Id="rId26" Type="http://schemas.openxmlformats.org/officeDocument/2006/relationships/hyperlink" Target="https://learn.microsoft.com/en-us/azure/ai-services/openai/concepts/advanced-prompt-engineering?pivots=programming-language-completions" TargetMode="External"/><Relationship Id="rId3" Type="http://schemas.openxmlformats.org/officeDocument/2006/relationships/hyperlink" Target="https://aka.ms/RAIStandardPDF" TargetMode="External"/><Relationship Id="rId21" Type="http://schemas.openxmlformats.org/officeDocument/2006/relationships/hyperlink" Target="https://learn.microsoft.com/en-us/legal/cognitive-services/content-safety/transparency-note?context=%2Fazure%2Fai-services%2Fcontent-safety%2Fcontext%2Fcontext" TargetMode="External"/><Relationship Id="rId34" Type="http://schemas.openxmlformats.org/officeDocument/2006/relationships/hyperlink" Target="https://learn.microsoft.com/en-us/azure/machine-learning/concept-enterprise-security?view=azureml-api-2" TargetMode="External"/><Relationship Id="rId7" Type="http://schemas.openxmlformats.org/officeDocument/2006/relationships/hyperlink" Target="https://learn.microsoft.com/en-us/legal/cognitive-services/openai/overview#mitigate" TargetMode="External"/><Relationship Id="rId12" Type="http://schemas.openxmlformats.org/officeDocument/2006/relationships/hyperlink" Target="https://learn.microsoft.com/en-us/training/paths/develop-ai-solutions-azure-openai/" TargetMode="External"/><Relationship Id="rId17" Type="http://schemas.openxmlformats.org/officeDocument/2006/relationships/hyperlink" Target="https://blogs.microsoft.com/on-the-issues/2023/07/26/anthropic-google-microsoft-openai-launch-frontier-model-forum/" TargetMode="External"/><Relationship Id="rId25" Type="http://schemas.openxmlformats.org/officeDocument/2006/relationships/hyperlink" Target="https://learn.microsoft.com/en-us/azure/ai-services/openai/use-your-data-quickstart?tabs=command-line&amp;pivots=programming-language-studio" TargetMode="External"/><Relationship Id="rId33" Type="http://schemas.openxmlformats.org/officeDocument/2006/relationships/hyperlink" Target="https://learn.microsoft.com/en-us/azure/machine-learning/prompt-flow/how-to-develop-an-evaluation-flow?view=azureml-api-2" TargetMode="External"/><Relationship Id="rId2" Type="http://schemas.openxmlformats.org/officeDocument/2006/relationships/notesSlide" Target="../notesSlides/notesSlide37.xml"/><Relationship Id="rId16" Type="http://schemas.openxmlformats.org/officeDocument/2006/relationships/hyperlink" Target="https://blogs.microsoft.com/on-the-issues/2023/07/21/commitment-safe-secure-ai/" TargetMode="External"/><Relationship Id="rId20" Type="http://schemas.openxmlformats.org/officeDocument/2006/relationships/hyperlink" Target="https://learn.microsoft.com/en-us/azure/ai-services/content-safety/concepts/harm-categories" TargetMode="External"/><Relationship Id="rId29" Type="http://schemas.openxmlformats.org/officeDocument/2006/relationships/hyperlink" Target="https://learn.microsoft.com/en-us/azure/machine-learning/how-to-use-foundation-models" TargetMode="External"/><Relationship Id="rId1" Type="http://schemas.openxmlformats.org/officeDocument/2006/relationships/slideLayout" Target="../slideLayouts/slideLayout13.xml"/><Relationship Id="rId6" Type="http://schemas.openxmlformats.org/officeDocument/2006/relationships/hyperlink" Target="https://learn.microsoft.com/en-us/legal/cognitive-services/openai/overview#identify" TargetMode="External"/><Relationship Id="rId11" Type="http://schemas.openxmlformats.org/officeDocument/2006/relationships/hyperlink" Target="https://learn.microsoft.com/en-us/ai/" TargetMode="External"/><Relationship Id="rId24" Type="http://schemas.openxmlformats.org/officeDocument/2006/relationships/hyperlink" Target="https://learn.microsoft.com/en-us/azure/ai-services/openai/how-to/content-filters" TargetMode="External"/><Relationship Id="rId32" Type="http://schemas.openxmlformats.org/officeDocument/2006/relationships/hyperlink" Target="https://learn.microsoft.com/en-us/azure/machine-learning/prompt-flow/how-to-bulk-test-evaluate-flow?view=azureml-api-2" TargetMode="External"/><Relationship Id="rId5" Type="http://schemas.openxmlformats.org/officeDocument/2006/relationships/hyperlink" Target="https://www.microsoft.com/en-us/haxtoolkit/playbook/" TargetMode="External"/><Relationship Id="rId15" Type="http://schemas.openxmlformats.org/officeDocument/2006/relationships/hyperlink" Target="https://blogs.microsoft.com/on-the-issues/2023/05/01/responsible-ai-standards-principles-governance-progress/" TargetMode="External"/><Relationship Id="rId23" Type="http://schemas.openxmlformats.org/officeDocument/2006/relationships/hyperlink" Target="https://learn.microsoft.com/en-us/azure/ai-services/openai/how-to/fine-tuning?pivots=programming-language-studio" TargetMode="External"/><Relationship Id="rId28" Type="http://schemas.openxmlformats.org/officeDocument/2006/relationships/hyperlink" Target="https://azure.microsoft.com/en-us/products/machine-learning/" TargetMode="External"/><Relationship Id="rId10" Type="http://schemas.openxmlformats.org/officeDocument/2006/relationships/hyperlink" Target="https://learn.microsoft.com/en-us/legal/cognitive-services/openai/overview#operate" TargetMode="External"/><Relationship Id="rId19" Type="http://schemas.openxmlformats.org/officeDocument/2006/relationships/hyperlink" Target="https://learn.microsoft.com/en-us/azure/ai-services/content-safety/overview" TargetMode="External"/><Relationship Id="rId31" Type="http://schemas.openxmlformats.org/officeDocument/2006/relationships/hyperlink" Target="https://learn.microsoft.com/en-us/azure/machine-learning/prompt-flow/overview-what-is-prompt-flow?view=azureml-api-2" TargetMode="External"/><Relationship Id="rId4" Type="http://schemas.openxmlformats.org/officeDocument/2006/relationships/hyperlink" Target="https://blogs.microsoft.com/wp-content/uploads/prod/sites/5/2022/06/Microsoft-RAI-Impact-Assessment-Template.pdf" TargetMode="External"/><Relationship Id="rId9" Type="http://schemas.openxmlformats.org/officeDocument/2006/relationships/hyperlink" Target="https://learn.microsoft.com/en-us/azure/ai-services/openai/concepts/red-teaming" TargetMode="External"/><Relationship Id="rId14" Type="http://schemas.openxmlformats.org/officeDocument/2006/relationships/hyperlink" Target="https://blogs.microsoft.com/on-the-issues/2023/05/25/how-do-we-best-govern-ai/" TargetMode="External"/><Relationship Id="rId22" Type="http://schemas.openxmlformats.org/officeDocument/2006/relationships/hyperlink" Target="https://azure.microsoft.com/en-us/products/ai-services/openai-service" TargetMode="External"/><Relationship Id="rId27" Type="http://schemas.openxmlformats.org/officeDocument/2006/relationships/hyperlink" Target="https://learn.microsoft.com/en-us/legal/cognitive-services/openai/transparency-note?tabs=text" TargetMode="External"/><Relationship Id="rId30" Type="http://schemas.openxmlformats.org/officeDocument/2006/relationships/hyperlink" Target="https://learn.microsoft.com/en-us/azure/machine-learning/concept-retrieval-augmented-generation?view=azureml-api-2" TargetMode="External"/><Relationship Id="rId8" Type="http://schemas.openxmlformats.org/officeDocument/2006/relationships/hyperlink" Target="https://learn.microsoft.com/en-us/azure/ai-services/openai/concepts/prompt-engineeri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58.xml"/><Relationship Id="rId5" Type="http://schemas.openxmlformats.org/officeDocument/2006/relationships/hyperlink" Target="https://aka.ms/RAITransparencyReport2024" TargetMode="Externa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9.xml"/><Relationship Id="rId1" Type="http://schemas.openxmlformats.org/officeDocument/2006/relationships/slideLayout" Target="../slideLayouts/slideLayout57.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5.xml"/><Relationship Id="rId4" Type="http://schemas.openxmlformats.org/officeDocument/2006/relationships/hyperlink" Target="https://aka.ms/RAIresource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cdn.openai.com/papers/gpt-4-system-card.pdf"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security/ai-red-team/"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en-us/security/blog/2024/02/22/announcing-microsofts-open-automation-framework-to-red-team-generative-ai-system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hyperlink" Target="https://github.com/Azure-Samples/aoai-redteam-copyright-template/tree/stage?tab=readme-ov-fi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DB4E-373E-E570-3A0B-3D4E1F2497E1}"/>
              </a:ext>
            </a:extLst>
          </p:cNvPr>
          <p:cNvSpPr>
            <a:spLocks noGrp="1"/>
          </p:cNvSpPr>
          <p:nvPr>
            <p:ph type="title"/>
          </p:nvPr>
        </p:nvSpPr>
        <p:spPr>
          <a:xfrm>
            <a:off x="576971" y="1782112"/>
            <a:ext cx="8375836" cy="2862322"/>
          </a:xfrm>
        </p:spPr>
        <p:txBody>
          <a:bodyPr/>
          <a:lstStyle/>
          <a:p>
            <a:pPr>
              <a:spcAft>
                <a:spcPts val="1800"/>
              </a:spcAft>
            </a:pPr>
            <a:r>
              <a:rPr lang="en-US" sz="2400" dirty="0">
                <a:latin typeface="+mn-lt"/>
              </a:rPr>
              <a:t>Responsible AI Workshop</a:t>
            </a:r>
            <a:br>
              <a:rPr lang="en-US" sz="2400" dirty="0">
                <a:latin typeface="+mn-lt"/>
              </a:rPr>
            </a:br>
            <a:br>
              <a:rPr lang="en-US" sz="3600" kern="1400" spc="-50" dirty="0">
                <a:effectLst/>
                <a:latin typeface="Segoe UI Semibold" panose="020B0702040204020203" pitchFamily="34" charset="0"/>
                <a:ea typeface="Times New Roman" panose="02020603050405020304" pitchFamily="18" charset="0"/>
              </a:rPr>
            </a:br>
            <a:r>
              <a:rPr lang="en-US" sz="3600" kern="1400" spc="-50" dirty="0">
                <a:effectLst/>
                <a:latin typeface="Segoe UI Semibold" panose="020B0702040204020203" pitchFamily="34" charset="0"/>
                <a:ea typeface="Times New Roman" panose="02020603050405020304" pitchFamily="18" charset="0"/>
              </a:rPr>
              <a:t>Building and using Generative AI responsibly with Azure </a:t>
            </a:r>
            <a:r>
              <a:rPr lang="en-US" sz="3600" kern="1400" spc="-50">
                <a:effectLst/>
                <a:latin typeface="Segoe UI Semibold" panose="020B0702040204020203" pitchFamily="34" charset="0"/>
                <a:ea typeface="Times New Roman" panose="02020603050405020304" pitchFamily="18" charset="0"/>
              </a:rPr>
              <a:t>and beyond </a:t>
            </a:r>
            <a:br>
              <a:rPr lang="en-US" sz="3200" kern="1400" spc="-50" dirty="0">
                <a:effectLst/>
                <a:latin typeface="Segoe UI Semibold" panose="020B0702040204020203" pitchFamily="34" charset="0"/>
                <a:ea typeface="Times New Roman" panose="02020603050405020304" pitchFamily="18" charset="0"/>
              </a:rPr>
            </a:br>
            <a:r>
              <a:rPr lang="en-US" sz="1800" kern="0" dirty="0">
                <a:solidFill>
                  <a:srgbClr val="FFFFFF"/>
                </a:solidFill>
                <a:latin typeface="Segoe UI" panose="020B0502040204020203" pitchFamily="34" charset="0"/>
              </a:rPr>
              <a:t>A companion presentation for the eponym stater guide </a:t>
            </a:r>
            <a:r>
              <a:rPr lang="en-US" sz="1800" kern="0" dirty="0">
                <a:solidFill>
                  <a:srgbClr val="FFFFFF"/>
                </a:solidFill>
                <a:effectLst/>
                <a:latin typeface="Segoe UI" panose="020B0502040204020203" pitchFamily="34" charset="0"/>
                <a:ea typeface="Times New Roman" panose="02020603050405020304" pitchFamily="18" charset="0"/>
              </a:rPr>
              <a:t>for data engineers, data scientists, AI developers, and other AI practitioners to harness Generative AI and Language Models responsibly.</a:t>
            </a:r>
            <a:endParaRPr lang="en-US" dirty="0"/>
          </a:p>
        </p:txBody>
      </p:sp>
      <p:sp>
        <p:nvSpPr>
          <p:cNvPr id="5" name="Espace réservé du texte 4">
            <a:extLst>
              <a:ext uri="{FF2B5EF4-FFF2-40B4-BE49-F238E27FC236}">
                <a16:creationId xmlns:a16="http://schemas.microsoft.com/office/drawing/2014/main" id="{849FA735-F1EA-A516-A441-B87544B74C16}"/>
              </a:ext>
            </a:extLst>
          </p:cNvPr>
          <p:cNvSpPr>
            <a:spLocks noGrp="1"/>
          </p:cNvSpPr>
          <p:nvPr>
            <p:ph type="body" sz="quarter" idx="12"/>
          </p:nvPr>
        </p:nvSpPr>
        <p:spPr>
          <a:xfrm>
            <a:off x="576971" y="5312820"/>
            <a:ext cx="4164583" cy="274562"/>
          </a:xfrm>
        </p:spPr>
        <p:txBody>
          <a:bodyPr/>
          <a:lstStyle/>
          <a:p>
            <a:pPr>
              <a:lnSpc>
                <a:spcPct val="107000"/>
              </a:lnSpc>
              <a:spcAft>
                <a:spcPts val="800"/>
              </a:spcAft>
            </a:pPr>
            <a:r>
              <a:rPr lang="en-US" sz="1800" kern="0">
                <a:solidFill>
                  <a:srgbClr val="FFFFFF"/>
                </a:solidFill>
                <a:effectLst/>
                <a:latin typeface="Segoe UI" panose="020B0502040204020203" pitchFamily="34" charset="0"/>
                <a:ea typeface="Times New Roman" panose="02020603050405020304" pitchFamily="18" charset="0"/>
                <a:cs typeface="Segoe UI" panose="020B0502040204020203" pitchFamily="34" charset="0"/>
              </a:rPr>
              <a:t>Version 1.0 </a:t>
            </a:r>
            <a:r>
              <a:rPr lang="en-US" sz="1800" kern="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rPr>
              <a:t>- June 2024</a:t>
            </a:r>
            <a:endParaRPr lang="fr-FR" sz="1800" kern="100" dirty="0">
              <a:effectLst/>
              <a:latin typeface="Segoe UI" panose="020B05020402040202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7206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2C4D56A-194B-C028-B0BC-BFC06A9DD1A9}"/>
              </a:ext>
            </a:extLst>
          </p:cNvPr>
          <p:cNvSpPr>
            <a:spLocks noGrp="1"/>
          </p:cNvSpPr>
          <p:nvPr>
            <p:ph type="title"/>
          </p:nvPr>
        </p:nvSpPr>
        <p:spPr>
          <a:xfrm>
            <a:off x="570634" y="4550480"/>
            <a:ext cx="3968325" cy="984885"/>
          </a:xfrm>
        </p:spPr>
        <p:txBody>
          <a:bodyPr/>
          <a:lstStyle/>
          <a:p>
            <a:r>
              <a:rPr kumimoji="0" lang="en-CA" sz="3200" b="0" i="0" u="none" strike="noStrike" kern="1200" cap="none" spc="-50" normalizeH="0" baseline="0" noProof="0">
                <a:ln w="3175">
                  <a:noFill/>
                </a:ln>
                <a:effectLst/>
                <a:uLnTx/>
                <a:uFillTx/>
                <a:latin typeface="Segoe UI Semibold"/>
                <a:ea typeface="+mn-ea"/>
                <a:cs typeface="Segoe UI" pitchFamily="34" charset="0"/>
              </a:rPr>
              <a:t>Manage</a:t>
            </a:r>
            <a:r>
              <a:rPr lang="en-CA" sz="3200">
                <a:latin typeface="Segoe UI Semibold"/>
              </a:rPr>
              <a:t> identified </a:t>
            </a:r>
            <a:r>
              <a:rPr kumimoji="0" lang="en-CA" sz="3200" b="0" i="0" u="none" strike="noStrike" kern="1200" cap="none" spc="-50" normalizeH="0" baseline="0" noProof="0">
                <a:ln w="3175">
                  <a:noFill/>
                </a:ln>
                <a:effectLst/>
                <a:uLnTx/>
                <a:uFillTx/>
                <a:latin typeface="Segoe UI Semibold"/>
                <a:ea typeface="+mn-ea"/>
                <a:cs typeface="Segoe UI" pitchFamily="34" charset="0"/>
              </a:rPr>
              <a:t>risks</a:t>
            </a:r>
            <a:endParaRPr lang="en-US" sz="3200"/>
          </a:p>
        </p:txBody>
      </p:sp>
      <p:sp>
        <p:nvSpPr>
          <p:cNvPr id="3" name="Title 1">
            <a:extLst>
              <a:ext uri="{FF2B5EF4-FFF2-40B4-BE49-F238E27FC236}">
                <a16:creationId xmlns:a16="http://schemas.microsoft.com/office/drawing/2014/main" id="{21369BA5-43E6-26F0-FB9D-E9C4D639F6D4}"/>
              </a:ext>
            </a:extLst>
          </p:cNvPr>
          <p:cNvSpPr txBox="1">
            <a:spLocks/>
          </p:cNvSpPr>
          <p:nvPr/>
        </p:nvSpPr>
        <p:spPr>
          <a:xfrm>
            <a:off x="1516891" y="1229211"/>
            <a:ext cx="3678238" cy="36933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50" normalizeH="0" baseline="0" noProof="0">
                <a:ln w="3175">
                  <a:noFill/>
                </a:ln>
                <a:solidFill>
                  <a:srgbClr val="8DC8E8"/>
                </a:solidFill>
                <a:effectLst/>
                <a:uLnTx/>
                <a:uFillTx/>
                <a:latin typeface="Segoe UI Semibold"/>
                <a:ea typeface="+mn-ea"/>
                <a:cs typeface="Segoe UI" pitchFamily="34" charset="0"/>
              </a:rPr>
              <a:t>Application</a:t>
            </a:r>
          </a:p>
        </p:txBody>
      </p:sp>
      <p:sp>
        <p:nvSpPr>
          <p:cNvPr id="5" name="TextBox 8">
            <a:extLst>
              <a:ext uri="{FF2B5EF4-FFF2-40B4-BE49-F238E27FC236}">
                <a16:creationId xmlns:a16="http://schemas.microsoft.com/office/drawing/2014/main" id="{A737CD76-22AE-3C94-90C9-665C4E6F5692}"/>
              </a:ext>
            </a:extLst>
          </p:cNvPr>
          <p:cNvSpPr txBox="1"/>
          <p:nvPr/>
        </p:nvSpPr>
        <p:spPr>
          <a:xfrm>
            <a:off x="1516891" y="2976731"/>
            <a:ext cx="1809345" cy="461665"/>
          </a:xfrm>
          <a:prstGeom prst="rect">
            <a:avLst/>
          </a:prstGeom>
          <a:noFill/>
        </p:spPr>
        <p:txBody>
          <a:bodyPr wrap="square" lIns="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2400" b="0" i="0" u="none" strike="noStrike" kern="1200" cap="none" spc="0" normalizeH="0" baseline="0" noProof="0">
                <a:ln>
                  <a:noFill/>
                </a:ln>
                <a:gradFill flip="none" rotWithShape="1">
                  <a:gsLst>
                    <a:gs pos="0">
                      <a:srgbClr val="8DC8E8"/>
                    </a:gs>
                    <a:gs pos="100000">
                      <a:srgbClr val="D59ED7"/>
                    </a:gs>
                  </a:gsLst>
                  <a:lin ang="18900000" scaled="1"/>
                  <a:tileRect/>
                </a:gradFill>
                <a:effectLst/>
                <a:uLnTx/>
                <a:uFillTx/>
                <a:latin typeface="Segoe UI Semibold"/>
                <a:ea typeface="Open Sans" panose="020B0606030504020204" pitchFamily="34" charset="0"/>
                <a:cs typeface="Open Sans" panose="020B0606030504020204" pitchFamily="34" charset="0"/>
              </a:rPr>
              <a:t>Platform</a:t>
            </a:r>
            <a:endParaRPr kumimoji="0" lang="en-US" sz="2000" b="0" i="0" u="none" strike="noStrike" kern="1200" cap="none" spc="0" normalizeH="0" baseline="0" noProof="0">
              <a:ln>
                <a:noFill/>
              </a:ln>
              <a:gradFill flip="none" rotWithShape="1">
                <a:gsLst>
                  <a:gs pos="0">
                    <a:srgbClr val="8DC8E8"/>
                  </a:gs>
                  <a:gs pos="100000">
                    <a:srgbClr val="D59ED7"/>
                  </a:gs>
                </a:gsLst>
                <a:lin ang="18900000" scaled="1"/>
                <a:tileRect/>
              </a:gradFill>
              <a:effectLst/>
              <a:uLnTx/>
              <a:uFillTx/>
              <a:latin typeface="Segoe UI Semibold"/>
              <a:ea typeface="Open Sans" panose="020B0606030504020204" pitchFamily="34" charset="0"/>
              <a:cs typeface="Open Sans" panose="020B0606030504020204" pitchFamily="34" charset="0"/>
            </a:endParaRPr>
          </a:p>
        </p:txBody>
      </p:sp>
      <p:sp>
        <p:nvSpPr>
          <p:cNvPr id="10" name="Rectangle: Rounded Corners 12">
            <a:extLst>
              <a:ext uri="{FF2B5EF4-FFF2-40B4-BE49-F238E27FC236}">
                <a16:creationId xmlns:a16="http://schemas.microsoft.com/office/drawing/2014/main" id="{FE2F0377-B9D2-7E48-B4D0-481E0108B257}"/>
              </a:ext>
            </a:extLst>
          </p:cNvPr>
          <p:cNvSpPr/>
          <p:nvPr/>
        </p:nvSpPr>
        <p:spPr>
          <a:xfrm>
            <a:off x="5720059" y="985102"/>
            <a:ext cx="5604930" cy="5009770"/>
          </a:xfrm>
          <a:prstGeom prst="roundRect">
            <a:avLst>
              <a:gd name="adj" fmla="val 2518"/>
            </a:avLst>
          </a:prstGeom>
          <a:solidFill>
            <a:schemeClr val="accent1">
              <a:alpha val="5000"/>
            </a:schemeClr>
          </a:solidFill>
          <a:ln w="19050">
            <a:solidFill>
              <a:schemeClr val="tx1"/>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14" name="Rectangle: Rounded Corners 12">
            <a:extLst>
              <a:ext uri="{FF2B5EF4-FFF2-40B4-BE49-F238E27FC236}">
                <a16:creationId xmlns:a16="http://schemas.microsoft.com/office/drawing/2014/main" id="{F32E2F0C-5F4F-9F00-8280-5DEEBD9767F7}"/>
              </a:ext>
            </a:extLst>
          </p:cNvPr>
          <p:cNvSpPr/>
          <p:nvPr/>
        </p:nvSpPr>
        <p:spPr>
          <a:xfrm>
            <a:off x="5897859" y="1989193"/>
            <a:ext cx="4068230" cy="3848981"/>
          </a:xfrm>
          <a:prstGeom prst="roundRect">
            <a:avLst>
              <a:gd name="adj" fmla="val 3303"/>
            </a:avLst>
          </a:prstGeom>
          <a:solidFill>
            <a:schemeClr val="accent1">
              <a:alpha val="5000"/>
            </a:schemeClr>
          </a:solidFill>
          <a:ln w="19050">
            <a:solidFill>
              <a:schemeClr val="tx1"/>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a:t>
            </a:r>
            <a:r>
              <a:rPr kumimoji="0" lang="en-US" sz="2000" b="1"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Message &amp; Grounding</a:t>
            </a:r>
          </a:p>
        </p:txBody>
      </p:sp>
      <p:sp>
        <p:nvSpPr>
          <p:cNvPr id="15" name="Rectangle: Rounded Corners 11">
            <a:extLst>
              <a:ext uri="{FF2B5EF4-FFF2-40B4-BE49-F238E27FC236}">
                <a16:creationId xmlns:a16="http://schemas.microsoft.com/office/drawing/2014/main" id="{49103541-7594-2D2D-1359-D8F5C39BC100}"/>
              </a:ext>
            </a:extLst>
          </p:cNvPr>
          <p:cNvSpPr/>
          <p:nvPr/>
        </p:nvSpPr>
        <p:spPr>
          <a:xfrm>
            <a:off x="6079894" y="2840160"/>
            <a:ext cx="3001430" cy="2839674"/>
          </a:xfrm>
          <a:prstGeom prst="roundRect">
            <a:avLst>
              <a:gd name="adj" fmla="val 5715"/>
            </a:avLst>
          </a:prstGeom>
          <a:solidFill>
            <a:schemeClr val="accent3">
              <a:alpha val="5000"/>
            </a:schemeClr>
          </a:solidFill>
          <a:ln w="19050">
            <a:gradFill flip="none" rotWithShape="1">
              <a:gsLst>
                <a:gs pos="0">
                  <a:srgbClr val="D59ED7"/>
                </a:gs>
                <a:gs pos="100000">
                  <a:srgbClr val="8DC8E8"/>
                </a:gs>
              </a:gsLst>
              <a:lin ang="81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flip="none" rotWithShape="1">
                  <a:gsLst>
                    <a:gs pos="0">
                      <a:srgbClr val="8DC8E8"/>
                    </a:gs>
                    <a:gs pos="100000">
                      <a:srgbClr val="D59ED7"/>
                    </a:gs>
                  </a:gsLst>
                  <a:lin ang="18900000" scaled="1"/>
                  <a:tileRect/>
                </a:gradFill>
                <a:effectLst/>
                <a:uLnTx/>
                <a:uFillTx/>
                <a:latin typeface="Segoe UI Semibold"/>
                <a:ea typeface="Open Sans" panose="020B0606030504020204" pitchFamily="34" charset="0"/>
                <a:cs typeface="Open Sans" panose="020B0606030504020204" pitchFamily="34" charset="0"/>
              </a:rPr>
              <a:t>Safety System</a:t>
            </a:r>
          </a:p>
        </p:txBody>
      </p:sp>
      <p:sp>
        <p:nvSpPr>
          <p:cNvPr id="16" name="Rectangle: Rounded Corners 7">
            <a:extLst>
              <a:ext uri="{FF2B5EF4-FFF2-40B4-BE49-F238E27FC236}">
                <a16:creationId xmlns:a16="http://schemas.microsoft.com/office/drawing/2014/main" id="{D10B734A-A897-B0CD-917F-D71260D3CBA0}"/>
              </a:ext>
            </a:extLst>
          </p:cNvPr>
          <p:cNvSpPr/>
          <p:nvPr/>
        </p:nvSpPr>
        <p:spPr>
          <a:xfrm>
            <a:off x="6266159" y="3783728"/>
            <a:ext cx="1820330" cy="1722227"/>
          </a:xfrm>
          <a:prstGeom prst="roundRect">
            <a:avLst>
              <a:gd name="adj" fmla="val 7380"/>
            </a:avLst>
          </a:prstGeom>
          <a:solidFill>
            <a:schemeClr val="accent3">
              <a:alpha val="5000"/>
            </a:schemeClr>
          </a:solidFill>
          <a:ln w="19050">
            <a:gradFill flip="none" rotWithShape="1">
              <a:gsLst>
                <a:gs pos="0">
                  <a:srgbClr val="D59ED7"/>
                </a:gs>
                <a:gs pos="100000">
                  <a:srgbClr val="8DC8E8"/>
                </a:gs>
              </a:gsLst>
              <a:lin ang="81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flip="none" rotWithShape="1">
                  <a:gsLst>
                    <a:gs pos="0">
                      <a:srgbClr val="8DC8E8"/>
                    </a:gs>
                    <a:gs pos="100000">
                      <a:srgbClr val="D59ED7"/>
                    </a:gs>
                  </a:gsLst>
                  <a:lin ang="18900000" scaled="1"/>
                  <a:tileRect/>
                </a:gradFill>
                <a:effectLst/>
                <a:uLnTx/>
                <a:uFillTx/>
                <a:latin typeface="Segoe UI Semibold"/>
                <a:ea typeface="Open Sans" panose="020B0606030504020204" pitchFamily="34" charset="0"/>
                <a:cs typeface="Open Sans" panose="020B0606030504020204" pitchFamily="34" charset="0"/>
              </a:rPr>
              <a:t>Model</a:t>
            </a:r>
          </a:p>
        </p:txBody>
      </p:sp>
      <p:cxnSp>
        <p:nvCxnSpPr>
          <p:cNvPr id="17" name="Straight Connector 5">
            <a:extLst>
              <a:ext uri="{FF2B5EF4-FFF2-40B4-BE49-F238E27FC236}">
                <a16:creationId xmlns:a16="http://schemas.microsoft.com/office/drawing/2014/main" id="{FB1E8E66-B2D2-5846-30C9-12108A20CF4C}"/>
              </a:ext>
              <a:ext uri="{C183D7F6-B498-43B3-948B-1728B52AA6E4}">
                <adec:decorative xmlns:adec="http://schemas.microsoft.com/office/drawing/2017/decorative" val="1"/>
              </a:ext>
            </a:extLst>
          </p:cNvPr>
          <p:cNvCxnSpPr>
            <a:cxnSpLocks/>
          </p:cNvCxnSpPr>
          <p:nvPr/>
        </p:nvCxnSpPr>
        <p:spPr>
          <a:xfrm>
            <a:off x="1334856" y="1664413"/>
            <a:ext cx="4385203"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6">
            <a:extLst>
              <a:ext uri="{FF2B5EF4-FFF2-40B4-BE49-F238E27FC236}">
                <a16:creationId xmlns:a16="http://schemas.microsoft.com/office/drawing/2014/main" id="{74A70F69-245C-44F1-727F-751809AA8540}"/>
              </a:ext>
              <a:ext uri="{C183D7F6-B498-43B3-948B-1728B52AA6E4}">
                <adec:decorative xmlns:adec="http://schemas.microsoft.com/office/drawing/2017/decorative" val="1"/>
              </a:ext>
            </a:extLst>
          </p:cNvPr>
          <p:cNvCxnSpPr>
            <a:cxnSpLocks/>
          </p:cNvCxnSpPr>
          <p:nvPr/>
        </p:nvCxnSpPr>
        <p:spPr>
          <a:xfrm>
            <a:off x="1334856" y="3489987"/>
            <a:ext cx="4745038" cy="0"/>
          </a:xfrm>
          <a:prstGeom prst="line">
            <a:avLst/>
          </a:prstGeom>
          <a:ln>
            <a:gradFill flip="none" rotWithShape="1">
              <a:gsLst>
                <a:gs pos="0">
                  <a:srgbClr val="D59ED7"/>
                </a:gs>
                <a:gs pos="100000">
                  <a:srgbClr val="8DC8E8"/>
                </a:gs>
              </a:gsLst>
              <a:lin ang="81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427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00"/>
                                        <p:tgtEl>
                                          <p:spTgt spid="16"/>
                                        </p:tgtEl>
                                      </p:cBhvr>
                                    </p:animEffect>
                                  </p:childTnLst>
                                </p:cTn>
                              </p:par>
                              <p:par>
                                <p:cTn id="8" presetID="42" presetClass="path" presetSubtype="0" decel="100000" fill="hold" grpId="1" nodeType="withEffect">
                                  <p:stCondLst>
                                    <p:cond delay="0"/>
                                  </p:stCondLst>
                                  <p:childTnLst>
                                    <p:animMotion origin="layout" path="M -1.66667E-6 -3.33333E-6 L -1.66667E-6 0.02176 " pathEditMode="relative" rAng="0" ptsTypes="AA">
                                      <p:cBhvr>
                                        <p:cTn id="9" dur="400" spd="-100000" fill="hold"/>
                                        <p:tgtEl>
                                          <p:spTgt spid="16"/>
                                        </p:tgtEl>
                                        <p:attrNameLst>
                                          <p:attrName>ppt_x</p:attrName>
                                          <p:attrName>ppt_y</p:attrName>
                                        </p:attrNameLst>
                                      </p:cBhvr>
                                      <p:rCtr x="0" y="1088"/>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4.16667E-7 1.48148E-6 L -4.16667E-7 0.01967 " pathEditMode="relative" rAng="0" ptsTypes="AA">
                                      <p:cBhvr>
                                        <p:cTn id="14" dur="500" spd="-100000" fill="hold"/>
                                        <p:tgtEl>
                                          <p:spTgt spid="5"/>
                                        </p:tgtEl>
                                        <p:attrNameLst>
                                          <p:attrName>ppt_x</p:attrName>
                                          <p:attrName>ppt_y</p:attrName>
                                        </p:attrNameLst>
                                      </p:cBhvr>
                                      <p:rCtr x="0" y="972"/>
                                    </p:animMotion>
                                  </p:childTnLst>
                                </p:cTn>
                              </p:par>
                              <p:par>
                                <p:cTn id="15" presetID="10" presetClass="entr" presetSubtype="0" fill="hold" grpId="0"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400"/>
                                        <p:tgtEl>
                                          <p:spTgt spid="15"/>
                                        </p:tgtEl>
                                      </p:cBhvr>
                                    </p:animEffect>
                                  </p:childTnLst>
                                </p:cTn>
                              </p:par>
                              <p:par>
                                <p:cTn id="18" presetID="42" presetClass="path" presetSubtype="0" decel="100000" fill="hold" grpId="1" nodeType="withEffect">
                                  <p:stCondLst>
                                    <p:cond delay="100"/>
                                  </p:stCondLst>
                                  <p:childTnLst>
                                    <p:animMotion origin="layout" path="M -4.79167E-6 -4.81481E-6 L -4.79167E-6 0.02176 " pathEditMode="relative" rAng="0" ptsTypes="AA">
                                      <p:cBhvr>
                                        <p:cTn id="19" dur="400" spd="-100000" fill="hold"/>
                                        <p:tgtEl>
                                          <p:spTgt spid="15"/>
                                        </p:tgtEl>
                                        <p:attrNameLst>
                                          <p:attrName>ppt_x</p:attrName>
                                          <p:attrName>ppt_y</p:attrName>
                                        </p:attrNameLst>
                                      </p:cBhvr>
                                      <p:rCtr x="0" y="1088"/>
                                    </p:animMotion>
                                  </p:childTnLst>
                                </p:cTn>
                              </p:par>
                              <p:par>
                                <p:cTn id="20" presetID="10" presetClass="entr" presetSubtype="0" fill="hold" grpId="0"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400"/>
                                        <p:tgtEl>
                                          <p:spTgt spid="14"/>
                                        </p:tgtEl>
                                      </p:cBhvr>
                                    </p:animEffect>
                                  </p:childTnLst>
                                </p:cTn>
                              </p:par>
                              <p:par>
                                <p:cTn id="23" presetID="42" presetClass="path" presetSubtype="0" decel="100000" fill="hold" grpId="1" nodeType="withEffect">
                                  <p:stCondLst>
                                    <p:cond delay="200"/>
                                  </p:stCondLst>
                                  <p:childTnLst>
                                    <p:animMotion origin="layout" path="M -8.33333E-7 -1.85185E-6 L -8.33333E-7 0.02176 " pathEditMode="relative" rAng="0" ptsTypes="AA">
                                      <p:cBhvr>
                                        <p:cTn id="24" dur="400" spd="-100000" fill="hold"/>
                                        <p:tgtEl>
                                          <p:spTgt spid="14"/>
                                        </p:tgtEl>
                                        <p:attrNameLst>
                                          <p:attrName>ppt_x</p:attrName>
                                          <p:attrName>ppt_y</p:attrName>
                                        </p:attrNameLst>
                                      </p:cBhvr>
                                      <p:rCtr x="0" y="1088"/>
                                    </p:animMotion>
                                  </p:childTnLst>
                                </p:cTn>
                              </p:par>
                              <p:par>
                                <p:cTn id="25" presetID="10" presetClass="entr" presetSubtype="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400"/>
                                        <p:tgtEl>
                                          <p:spTgt spid="10"/>
                                        </p:tgtEl>
                                      </p:cBhvr>
                                    </p:animEffect>
                                  </p:childTnLst>
                                </p:cTn>
                              </p:par>
                              <p:par>
                                <p:cTn id="28" presetID="42" presetClass="path" presetSubtype="0" decel="100000" fill="hold" grpId="1" nodeType="withEffect">
                                  <p:stCondLst>
                                    <p:cond delay="200"/>
                                  </p:stCondLst>
                                  <p:childTnLst>
                                    <p:animMotion origin="layout" path="M 1.66667E-6 3.7037E-6 L 1.66667E-6 0.02176 " pathEditMode="relative" rAng="0" ptsTypes="AA">
                                      <p:cBhvr>
                                        <p:cTn id="29" dur="400" spd="-100000" fill="hold"/>
                                        <p:tgtEl>
                                          <p:spTgt spid="10"/>
                                        </p:tgtEl>
                                        <p:attrNameLst>
                                          <p:attrName>ppt_x</p:attrName>
                                          <p:attrName>ppt_y</p:attrName>
                                        </p:attrNameLst>
                                      </p:cBhvr>
                                      <p:rCtr x="0" y="1088"/>
                                    </p:animMotion>
                                  </p:childTnLst>
                                </p:cTn>
                              </p:par>
                              <p:par>
                                <p:cTn id="30" presetID="22" presetClass="entr" presetSubtype="8"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par>
                                <p:cTn id="36" presetID="42" presetClass="path" presetSubtype="0" decel="100000" fill="hold" grpId="1" nodeType="withEffect">
                                  <p:stCondLst>
                                    <p:cond delay="0"/>
                                  </p:stCondLst>
                                  <p:childTnLst>
                                    <p:animMotion origin="layout" path="M -4.16667E-7 1.48148E-6 L -4.16667E-7 0.01967 " pathEditMode="relative" rAng="0" ptsTypes="AA">
                                      <p:cBhvr>
                                        <p:cTn id="37" dur="500" spd="-100000" fill="hold"/>
                                        <p:tgtEl>
                                          <p:spTgt spid="3"/>
                                        </p:tgtEl>
                                        <p:attrNameLst>
                                          <p:attrName>ppt_x</p:attrName>
                                          <p:attrName>ppt_y</p:attrName>
                                        </p:attrNameLst>
                                      </p:cBhvr>
                                      <p:rCtr x="0" y="972"/>
                                    </p:animMotion>
                                  </p:childTnLst>
                                </p:cTn>
                              </p:par>
                              <p:par>
                                <p:cTn id="38" presetID="22" presetClass="entr" presetSubtype="8" fill="hold"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10" grpId="0" animBg="1"/>
      <p:bldP spid="10" grpId="1" animBg="1"/>
      <p:bldP spid="14" grpId="0" animBg="1"/>
      <p:bldP spid="14" grpId="1" animBg="1"/>
      <p:bldP spid="15" grpId="0" animBg="1"/>
      <p:bldP spid="15" grpId="1" animBg="1"/>
      <p:bldP spid="16" grpId="0" animBg="1"/>
      <p:bldP spid="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4852A7-BC9A-A293-BE17-98A4DBCF1C9A}"/>
              </a:ext>
            </a:extLst>
          </p:cNvPr>
          <p:cNvSpPr txBox="1">
            <a:spLocks noGrp="1"/>
          </p:cNvSpPr>
          <p:nvPr>
            <p:ph type="title"/>
          </p:nvPr>
        </p:nvSpPr>
        <p:spPr>
          <a:xfrm>
            <a:off x="513107" y="4289464"/>
            <a:ext cx="3656201"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3200"/>
              <a:t>Mitigation layers:</a:t>
            </a:r>
            <a:br>
              <a:rPr lang="en-CA" sz="3200"/>
            </a:br>
            <a:r>
              <a:rPr lang="en-CA" sz="2400">
                <a:latin typeface="+mn-lt"/>
              </a:rPr>
              <a:t>Model layer</a:t>
            </a:r>
            <a:endParaRPr kumimoji="0" lang="en-CA" sz="3200" b="0" i="0" u="none" strike="noStrike" kern="1200" cap="none" spc="-50" normalizeH="0" baseline="0" noProof="0">
              <a:ln w="3175">
                <a:noFill/>
              </a:ln>
              <a:solidFill>
                <a:schemeClr val="tx1"/>
              </a:solidFill>
              <a:effectLst/>
              <a:uLnTx/>
              <a:uFillTx/>
              <a:latin typeface="+mn-lt"/>
              <a:ea typeface="+mn-ea"/>
              <a:cs typeface="Segoe UI" pitchFamily="34" charset="0"/>
            </a:endParaRPr>
          </a:p>
        </p:txBody>
      </p:sp>
      <p:sp>
        <p:nvSpPr>
          <p:cNvPr id="4" name="Rectangle: Rounded Corners 12">
            <a:extLst>
              <a:ext uri="{FF2B5EF4-FFF2-40B4-BE49-F238E27FC236}">
                <a16:creationId xmlns:a16="http://schemas.microsoft.com/office/drawing/2014/main" id="{EE94D971-6FCA-6276-B294-7A8EF0CE8D2C}"/>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5" name="Rectangle: Rounded Corners 12">
            <a:extLst>
              <a:ext uri="{FF2B5EF4-FFF2-40B4-BE49-F238E27FC236}">
                <a16:creationId xmlns:a16="http://schemas.microsoft.com/office/drawing/2014/main" id="{4BE8D714-9046-9B9B-8869-2BE4BC4DA676}"/>
              </a:ext>
            </a:extLst>
          </p:cNvPr>
          <p:cNvSpPr/>
          <p:nvPr/>
        </p:nvSpPr>
        <p:spPr>
          <a:xfrm>
            <a:off x="5528208" y="1989193"/>
            <a:ext cx="4068230" cy="3848981"/>
          </a:xfrm>
          <a:prstGeom prst="roundRect">
            <a:avLst>
              <a:gd name="adj" fmla="val 3303"/>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11">
            <a:extLst>
              <a:ext uri="{FF2B5EF4-FFF2-40B4-BE49-F238E27FC236}">
                <a16:creationId xmlns:a16="http://schemas.microsoft.com/office/drawing/2014/main" id="{128F9EDD-859D-9D65-8173-725D7767B06B}"/>
              </a:ext>
            </a:extLst>
          </p:cNvPr>
          <p:cNvSpPr/>
          <p:nvPr/>
        </p:nvSpPr>
        <p:spPr>
          <a:xfrm>
            <a:off x="5710243" y="2840160"/>
            <a:ext cx="3001430" cy="2839674"/>
          </a:xfrm>
          <a:prstGeom prst="roundRect">
            <a:avLst>
              <a:gd name="adj" fmla="val 5715"/>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Safety System</a:t>
            </a:r>
          </a:p>
        </p:txBody>
      </p:sp>
      <p:sp>
        <p:nvSpPr>
          <p:cNvPr id="7" name="Rectangle: Rounded Corners 7">
            <a:extLst>
              <a:ext uri="{FF2B5EF4-FFF2-40B4-BE49-F238E27FC236}">
                <a16:creationId xmlns:a16="http://schemas.microsoft.com/office/drawing/2014/main" id="{2ABB35D8-A5F5-3006-DB98-E9B4F4DC0B25}"/>
              </a:ext>
            </a:extLst>
          </p:cNvPr>
          <p:cNvSpPr/>
          <p:nvPr/>
        </p:nvSpPr>
        <p:spPr>
          <a:xfrm>
            <a:off x="5896508" y="3783728"/>
            <a:ext cx="1820330" cy="1722227"/>
          </a:xfrm>
          <a:prstGeom prst="roundRect">
            <a:avLst>
              <a:gd name="adj" fmla="val 7380"/>
            </a:avLst>
          </a:prstGeom>
          <a:gradFill>
            <a:gsLst>
              <a:gs pos="0">
                <a:srgbClr val="8DC8E8"/>
              </a:gs>
              <a:gs pos="100000">
                <a:srgbClr val="D59ED7"/>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Model</a:t>
            </a:r>
          </a:p>
        </p:txBody>
      </p:sp>
    </p:spTree>
    <p:extLst>
      <p:ext uri="{BB962C8B-B14F-4D97-AF65-F5344CB8AC3E}">
        <p14:creationId xmlns:p14="http://schemas.microsoft.com/office/powerpoint/2010/main" val="8378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CF4C1-F55F-26BC-7D4C-2FEFDD0F70B5}"/>
            </a:ext>
          </a:extLst>
        </p:cNvPr>
        <p:cNvGrpSpPr/>
        <p:nvPr/>
      </p:nvGrpSpPr>
      <p:grpSpPr>
        <a:xfrm>
          <a:off x="0" y="0"/>
          <a:ext cx="0" cy="0"/>
          <a:chOff x="0" y="0"/>
          <a:chExt cx="0" cy="0"/>
        </a:xfrm>
      </p:grpSpPr>
      <p:sp>
        <p:nvSpPr>
          <p:cNvPr id="8" name="Rectangle: Top Corners Rounded 14" descr="White front layer">
            <a:extLst>
              <a:ext uri="{FF2B5EF4-FFF2-40B4-BE49-F238E27FC236}">
                <a16:creationId xmlns:a16="http://schemas.microsoft.com/office/drawing/2014/main" id="{B118CA0A-9BA9-05B5-111E-6D4252D92286}"/>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9" name="Title 1">
            <a:extLst>
              <a:ext uri="{FF2B5EF4-FFF2-40B4-BE49-F238E27FC236}">
                <a16:creationId xmlns:a16="http://schemas.microsoft.com/office/drawing/2014/main" id="{BBD057DB-10F8-180B-642A-CD834B8754CF}"/>
              </a:ext>
            </a:extLst>
          </p:cNvPr>
          <p:cNvSpPr txBox="1">
            <a:spLocks/>
          </p:cNvSpPr>
          <p:nvPr/>
        </p:nvSpPr>
        <p:spPr>
          <a:xfrm>
            <a:off x="459347" y="2208799"/>
            <a:ext cx="3224826"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a:lstStyle>
          <a:p>
            <a:pPr>
              <a:spcBef>
                <a:spcPts val="1800"/>
              </a:spcBef>
            </a:pPr>
            <a:r>
              <a:rPr lang="fr-FR" sz="3200"/>
              <a:t>Model catalog</a:t>
            </a:r>
            <a:br>
              <a:rPr lang="fr-FR" sz="3200"/>
            </a:br>
            <a:endParaRPr lang="fr-FR" sz="3200">
              <a:solidFill>
                <a:schemeClr val="bg1">
                  <a:lumMod val="25000"/>
                  <a:lumOff val="75000"/>
                </a:schemeClr>
              </a:solidFill>
            </a:endParaRPr>
          </a:p>
        </p:txBody>
      </p:sp>
      <p:sp>
        <p:nvSpPr>
          <p:cNvPr id="10" name="TextBox 10">
            <a:extLst>
              <a:ext uri="{FF2B5EF4-FFF2-40B4-BE49-F238E27FC236}">
                <a16:creationId xmlns:a16="http://schemas.microsoft.com/office/drawing/2014/main" id="{841B9BD8-4878-2AA6-3E6B-8BDBC25FF11D}"/>
              </a:ext>
            </a:extLst>
          </p:cNvPr>
          <p:cNvSpPr txBox="1"/>
          <p:nvPr/>
        </p:nvSpPr>
        <p:spPr>
          <a:xfrm>
            <a:off x="344935" y="1203928"/>
            <a:ext cx="3112956" cy="465509"/>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Generally available soon</a:t>
            </a:r>
          </a:p>
        </p:txBody>
      </p:sp>
      <p:pic>
        <p:nvPicPr>
          <p:cNvPr id="11" name="Picture 5" descr="A screenshot of a computer&#10;&#10;Description automatically generated">
            <a:extLst>
              <a:ext uri="{FF2B5EF4-FFF2-40B4-BE49-F238E27FC236}">
                <a16:creationId xmlns:a16="http://schemas.microsoft.com/office/drawing/2014/main" id="{7BB83B2F-E5B3-F16B-789B-5D708357FF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0454" y="1202664"/>
            <a:ext cx="8030417" cy="4574592"/>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12" name="TextBox 13">
            <a:extLst>
              <a:ext uri="{FF2B5EF4-FFF2-40B4-BE49-F238E27FC236}">
                <a16:creationId xmlns:a16="http://schemas.microsoft.com/office/drawing/2014/main" id="{DDBA5EDF-5EA4-DC02-03C7-6240B040C075}"/>
              </a:ext>
            </a:extLst>
          </p:cNvPr>
          <p:cNvSpPr txBox="1"/>
          <p:nvPr/>
        </p:nvSpPr>
        <p:spPr>
          <a:xfrm>
            <a:off x="459347" y="3426442"/>
            <a:ext cx="2656107" cy="92333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Pct val="90000"/>
              <a:buFontTx/>
              <a:buNone/>
              <a:tabLst/>
              <a:defRPr/>
            </a:pPr>
            <a:r>
              <a:rPr kumimoji="0" lang="en-US" sz="2000" b="0" i="0" u="none" strike="noStrike" kern="1200" cap="none" spc="0" normalizeH="0" baseline="0" noProof="0">
                <a:ln>
                  <a:noFill/>
                </a:ln>
                <a:effectLst/>
                <a:uLnTx/>
                <a:uFillTx/>
                <a:latin typeface="Segoe UI"/>
                <a:ea typeface="+mn-ea"/>
              </a:rPr>
              <a:t>1600+ of foundation models available in Azure AI</a:t>
            </a:r>
            <a:endParaRPr kumimoji="0" lang="en-US" sz="2000" b="0" i="0" u="none" strike="noStrike" kern="1200" cap="none" spc="0" normalizeH="0" baseline="0" noProof="0">
              <a:ln>
                <a:noFill/>
              </a:ln>
              <a:effectLst/>
              <a:uLnTx/>
              <a:uFillTx/>
              <a:latin typeface="Segoe Sans Text"/>
              <a:ea typeface="+mn-ea"/>
              <a:cs typeface="Segoe UI Semibold" panose="020B0702040204020203" pitchFamily="34" charset="0"/>
            </a:endParaRPr>
          </a:p>
        </p:txBody>
      </p:sp>
    </p:spTree>
    <p:extLst>
      <p:ext uri="{BB962C8B-B14F-4D97-AF65-F5344CB8AC3E}">
        <p14:creationId xmlns:p14="http://schemas.microsoft.com/office/powerpoint/2010/main" val="1169707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100000" fill="hold" grpId="1" nodeType="withEffect">
                                  <p:stCondLst>
                                    <p:cond delay="0"/>
                                  </p:stCondLst>
                                  <p:childTnLst>
                                    <p:animMotion origin="layout" path="M 4.16667E-7 -4.07407E-6 L 4.16667E-7 0.01968 " pathEditMode="relative" rAng="0" ptsTypes="AA">
                                      <p:cBhvr>
                                        <p:cTn id="12" dur="500" spd="-100000" fill="hold"/>
                                        <p:tgtEl>
                                          <p:spTgt spid="10"/>
                                        </p:tgtEl>
                                        <p:attrNameLst>
                                          <p:attrName>ppt_x</p:attrName>
                                          <p:attrName>ppt_y</p:attrName>
                                        </p:attrNameLst>
                                      </p:cBhvr>
                                      <p:rCtr x="0" y="972"/>
                                    </p:animMotion>
                                  </p:childTnLst>
                                </p:cTn>
                              </p:par>
                              <p:par>
                                <p:cTn id="13" presetID="10" presetClass="entr" presetSubtype="0" fill="hold" grpId="0" nodeType="withEffect">
                                  <p:stCondLst>
                                    <p:cond delay="6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600"/>
                                  </p:stCondLst>
                                  <p:childTnLst>
                                    <p:animMotion origin="layout" path="M 1.66667E-6 2.96296E-6 L 1.66667E-6 0.01967 " pathEditMode="relative" rAng="0" ptsTypes="AA">
                                      <p:cBhvr>
                                        <p:cTn id="17" dur="500" spd="-100000" fill="hold"/>
                                        <p:tgtEl>
                                          <p:spTgt spid="12"/>
                                        </p:tgtEl>
                                        <p:attrNameLst>
                                          <p:attrName>ppt_x</p:attrName>
                                          <p:attrName>ppt_y</p:attrName>
                                        </p:attrNameLst>
                                      </p:cBhvr>
                                      <p:rCtr x="0" y="972"/>
                                    </p:animMotion>
                                  </p:childTnLst>
                                </p:cTn>
                              </p:par>
                              <p:par>
                                <p:cTn id="18" presetID="2" presetClass="entr" presetSubtype="1" decel="100000" fill="hold" grpId="0" nodeType="withEffect">
                                  <p:stCondLst>
                                    <p:cond delay="25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750" fill="hold"/>
                                        <p:tgtEl>
                                          <p:spTgt spid="8"/>
                                        </p:tgtEl>
                                        <p:attrNameLst>
                                          <p:attrName>ppt_x</p:attrName>
                                        </p:attrNameLst>
                                      </p:cBhvr>
                                      <p:tavLst>
                                        <p:tav tm="0">
                                          <p:val>
                                            <p:strVal val="#ppt_x"/>
                                          </p:val>
                                        </p:tav>
                                        <p:tav tm="100000">
                                          <p:val>
                                            <p:strVal val="#ppt_x"/>
                                          </p:val>
                                        </p:tav>
                                      </p:tavLst>
                                    </p:anim>
                                    <p:anim calcmode="lin" valueType="num">
                                      <p:cBhvr additive="base">
                                        <p:cTn id="21"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0" grpId="1" animBg="1"/>
      <p:bldP spid="12" grpId="0"/>
      <p:bldP spid="12"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Top Corners Rounded 14" descr="White front layer">
            <a:extLst>
              <a:ext uri="{FF2B5EF4-FFF2-40B4-BE49-F238E27FC236}">
                <a16:creationId xmlns:a16="http://schemas.microsoft.com/office/drawing/2014/main" id="{07CA62CA-97DA-A423-D824-91E05BA5B40E}"/>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 name="Espace réservé du texte 2">
            <a:extLst>
              <a:ext uri="{FF2B5EF4-FFF2-40B4-BE49-F238E27FC236}">
                <a16:creationId xmlns:a16="http://schemas.microsoft.com/office/drawing/2014/main" id="{6B5ED64A-704B-5C14-BE2E-66C73698A3A5}"/>
              </a:ext>
            </a:extLst>
          </p:cNvPr>
          <p:cNvSpPr>
            <a:spLocks noGrp="1"/>
          </p:cNvSpPr>
          <p:nvPr>
            <p:ph type="body" sz="quarter" idx="10"/>
          </p:nvPr>
        </p:nvSpPr>
        <p:spPr>
          <a:xfrm>
            <a:off x="417195" y="2112264"/>
            <a:ext cx="3459480" cy="352181"/>
          </a:xfrm>
        </p:spPr>
        <p:txBody>
          <a:bodyPr/>
          <a:lstStyle/>
          <a:p>
            <a:r>
              <a:rPr lang="en-US" b="0" i="0" dirty="0">
                <a:solidFill>
                  <a:srgbClr val="333333"/>
                </a:solidFill>
                <a:effectLst/>
                <a:latin typeface="Segoe UI Semibold" panose="020B0702040204020203" pitchFamily="34" charset="0"/>
                <a:cs typeface="Segoe UI Semibold" panose="020B0702040204020203" pitchFamily="34" charset="0"/>
                <a:hlinkClick r:id="rId3"/>
              </a:rPr>
              <a:t>HiddenLayer Model Scanner</a:t>
            </a:r>
            <a:endParaRPr lang="en-US" b="0" i="0" dirty="0">
              <a:solidFill>
                <a:srgbClr val="333333"/>
              </a:solidFill>
              <a:effectLst/>
              <a:latin typeface="Segoe UI Semibold" panose="020B0702040204020203" pitchFamily="34" charset="0"/>
              <a:cs typeface="Segoe UI Semibold" panose="020B0702040204020203" pitchFamily="34" charset="0"/>
            </a:endParaRPr>
          </a:p>
        </p:txBody>
      </p:sp>
      <p:pic>
        <p:nvPicPr>
          <p:cNvPr id="1026" name="Picture 2" descr="image">
            <a:hlinkClick r:id="rId3"/>
            <a:extLst>
              <a:ext uri="{FF2B5EF4-FFF2-40B4-BE49-F238E27FC236}">
                <a16:creationId xmlns:a16="http://schemas.microsoft.com/office/drawing/2014/main" id="{888B561E-8A93-B42E-8678-E1B8355C681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7195" y="4349817"/>
            <a:ext cx="1285875" cy="128587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E6C00465-01FD-A164-5D43-5CB8CE310171}"/>
              </a:ext>
            </a:extLst>
          </p:cNvPr>
          <p:cNvSpPr txBox="1">
            <a:spLocks/>
          </p:cNvSpPr>
          <p:nvPr/>
        </p:nvSpPr>
        <p:spPr>
          <a:xfrm>
            <a:off x="417195" y="6185356"/>
            <a:ext cx="8963025"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See</a:t>
            </a:r>
            <a:r>
              <a:rPr lang="en-US" sz="1200" dirty="0"/>
              <a:t> </a:t>
            </a:r>
            <a:r>
              <a:rPr lang="en-US" sz="1200" dirty="0">
                <a:hlinkClick r:id="rId5"/>
              </a:rPr>
              <a:t>HiddenLayer Model Scanner helps developers assess the security of open models in the model catalog</a:t>
            </a:r>
            <a:endParaRPr lang="en-US" sz="1200" dirty="0"/>
          </a:p>
        </p:txBody>
      </p:sp>
      <p:sp>
        <p:nvSpPr>
          <p:cNvPr id="5" name="TextBox 10">
            <a:extLst>
              <a:ext uri="{FF2B5EF4-FFF2-40B4-BE49-F238E27FC236}">
                <a16:creationId xmlns:a16="http://schemas.microsoft.com/office/drawing/2014/main" id="{2F2CAFA8-4472-8D60-4B41-000AFDA75346}"/>
              </a:ext>
            </a:extLst>
          </p:cNvPr>
          <p:cNvSpPr txBox="1"/>
          <p:nvPr/>
        </p:nvSpPr>
        <p:spPr>
          <a:xfrm>
            <a:off x="344935" y="1024308"/>
            <a:ext cx="3112956" cy="465509"/>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dirty="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Announcing</a:t>
            </a:r>
          </a:p>
        </p:txBody>
      </p:sp>
      <p:sp>
        <p:nvSpPr>
          <p:cNvPr id="7" name="TextBox 13">
            <a:extLst>
              <a:ext uri="{FF2B5EF4-FFF2-40B4-BE49-F238E27FC236}">
                <a16:creationId xmlns:a16="http://schemas.microsoft.com/office/drawing/2014/main" id="{38A52061-412D-F192-1F03-30FAAB61AB95}"/>
              </a:ext>
            </a:extLst>
          </p:cNvPr>
          <p:cNvSpPr txBox="1"/>
          <p:nvPr/>
        </p:nvSpPr>
        <p:spPr>
          <a:xfrm>
            <a:off x="417196" y="3014109"/>
            <a:ext cx="3459480" cy="92333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Pct val="90000"/>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Assess and verify the security of open models in the Azure AI model</a:t>
            </a:r>
            <a:r>
              <a:rPr kumimoji="0" lang="en-US" sz="2000" b="0" i="0" u="none" strike="noStrike" kern="1200" cap="none" spc="0" normalizeH="0" noProof="0" dirty="0">
                <a:ln>
                  <a:noFill/>
                </a:ln>
                <a:solidFill>
                  <a:srgbClr val="000000"/>
                </a:solidFill>
                <a:effectLst/>
                <a:uLnTx/>
                <a:uFillTx/>
                <a:latin typeface="Segoe UI"/>
                <a:ea typeface="+mn-ea"/>
                <a:cs typeface="+mn-cs"/>
              </a:rPr>
              <a:t> catalog</a:t>
            </a:r>
            <a:endParaRPr kumimoji="0" lang="en-US" sz="2000" b="0" i="0" u="none" strike="noStrike" kern="1200" cap="none" spc="0" normalizeH="0" baseline="0" noProof="0" dirty="0">
              <a:ln>
                <a:noFill/>
              </a:ln>
              <a:solidFill>
                <a:srgbClr val="000000"/>
              </a:solidFill>
              <a:effectLst/>
              <a:uLnTx/>
              <a:uFillTx/>
              <a:latin typeface="Segoe Sans Text"/>
              <a:ea typeface="+mn-ea"/>
              <a:cs typeface="Segoe UI Semibold" panose="020B0702040204020203" pitchFamily="34" charset="0"/>
            </a:endParaRPr>
          </a:p>
        </p:txBody>
      </p:sp>
      <p:pic>
        <p:nvPicPr>
          <p:cNvPr id="10" name="Picture 4" descr="thumbnail image 1 of blog post titled &#10; &#10; &#10;  &#10; &#10; &#10; &#10;    &#10;  &#10;   &#10;    &#10;      &#10;       HiddenLayer Model Scanner helps developers assess the security of open models in the model catalog&#10;       &#10;      &#10;     &#10;   &#10;  &#10; &#10;   &#10; &#10; &#10; &#10; &#10; &#10;">
            <a:extLst>
              <a:ext uri="{FF2B5EF4-FFF2-40B4-BE49-F238E27FC236}">
                <a16:creationId xmlns:a16="http://schemas.microsoft.com/office/drawing/2014/main" id="{A8700872-EB59-6B8D-6BE9-70766DF3C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0453" y="1125196"/>
            <a:ext cx="8030417" cy="4670342"/>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78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4.16667E-7 -4.07407E-6 L 4.16667E-7 0.01968 " pathEditMode="relative" rAng="0" ptsTypes="AA">
                                      <p:cBhvr>
                                        <p:cTn id="9" dur="500" spd="-100000" fill="hold"/>
                                        <p:tgtEl>
                                          <p:spTgt spid="5"/>
                                        </p:tgtEl>
                                        <p:attrNameLst>
                                          <p:attrName>ppt_x</p:attrName>
                                          <p:attrName>ppt_y</p:attrName>
                                        </p:attrNameLst>
                                      </p:cBhvr>
                                      <p:rCtr x="0" y="972"/>
                                    </p:animMotion>
                                  </p:childTnLst>
                                </p:cTn>
                              </p:par>
                              <p:par>
                                <p:cTn id="10" presetID="2" presetClass="entr" presetSubtype="1" decel="100000" fill="hold" grpId="0" nodeType="withEffect">
                                  <p:stCondLst>
                                    <p:cond delay="25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750" fill="hold"/>
                                        <p:tgtEl>
                                          <p:spTgt spid="6"/>
                                        </p:tgtEl>
                                        <p:attrNameLst>
                                          <p:attrName>ppt_x</p:attrName>
                                        </p:attrNameLst>
                                      </p:cBhvr>
                                      <p:tavLst>
                                        <p:tav tm="0">
                                          <p:val>
                                            <p:strVal val="#ppt_x"/>
                                          </p:val>
                                        </p:tav>
                                        <p:tav tm="100000">
                                          <p:val>
                                            <p:strVal val="#ppt_x"/>
                                          </p:val>
                                        </p:tav>
                                      </p:tavLst>
                                    </p:anim>
                                    <p:anim calcmode="lin" valueType="num">
                                      <p:cBhvr additive="base">
                                        <p:cTn id="13" dur="750" fill="hold"/>
                                        <p:tgtEl>
                                          <p:spTgt spid="6"/>
                                        </p:tgtEl>
                                        <p:attrNameLst>
                                          <p:attrName>ppt_y</p:attrName>
                                        </p:attrNameLst>
                                      </p:cBhvr>
                                      <p:tavLst>
                                        <p:tav tm="0">
                                          <p:val>
                                            <p:strVal val="0-#ppt_h/2"/>
                                          </p:val>
                                        </p:tav>
                                        <p:tav tm="100000">
                                          <p:val>
                                            <p:strVal val="#ppt_y"/>
                                          </p:val>
                                        </p:tav>
                                      </p:tavLst>
                                    </p:anim>
                                  </p:childTnLst>
                                </p:cTn>
                              </p:par>
                              <p:par>
                                <p:cTn id="14" presetID="10" presetClass="entr" presetSubtype="0" fill="hold" grpId="0" nodeType="withEffect">
                                  <p:stCondLst>
                                    <p:cond delay="6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42" presetClass="path" presetSubtype="0" decel="100000" fill="hold" grpId="1" nodeType="withEffect">
                                  <p:stCondLst>
                                    <p:cond delay="600"/>
                                  </p:stCondLst>
                                  <p:childTnLst>
                                    <p:animMotion origin="layout" path="M 1.66667E-6 2.96296E-6 L 1.66667E-6 0.01967 " pathEditMode="relative" rAng="0" ptsTypes="AA">
                                      <p:cBhvr>
                                        <p:cTn id="18"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5" grpId="1" animBg="1"/>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61B6-4DF8-AA0E-1C15-B857F1776A66}"/>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D0CFEDF8-E622-3088-118E-C3D190027019}"/>
              </a:ext>
            </a:extLst>
          </p:cNvPr>
          <p:cNvSpPr txBox="1"/>
          <p:nvPr/>
        </p:nvSpPr>
        <p:spPr>
          <a:xfrm>
            <a:off x="6301509" y="4797579"/>
            <a:ext cx="5463309" cy="830997"/>
          </a:xfrm>
          <a:prstGeom prst="rect">
            <a:avLst/>
          </a:prstGeom>
          <a:noFill/>
        </p:spPr>
        <p:txBody>
          <a:bodyPr wrap="square" lIns="0" tIns="0" rIns="0" bIns="0" rtlCol="0">
            <a:spAutoFit/>
          </a:bodyPr>
          <a:lstStyle/>
          <a:p>
            <a:pPr algn="l"/>
            <a:r>
              <a:rPr lang="en-US" b="0" i="0">
                <a:effectLst/>
                <a:latin typeface="+mj-lt"/>
              </a:rPr>
              <a:t>Evaluate the model with your own test data </a:t>
            </a:r>
            <a:r>
              <a:rPr lang="en-US" b="0" i="0">
                <a:effectLst/>
                <a:latin typeface="SegoeUI"/>
              </a:rPr>
              <a:t>to see how the pre-trained model would perform in your own use case. </a:t>
            </a:r>
          </a:p>
        </p:txBody>
      </p:sp>
      <p:sp>
        <p:nvSpPr>
          <p:cNvPr id="13" name="TextBox 12">
            <a:extLst>
              <a:ext uri="{FF2B5EF4-FFF2-40B4-BE49-F238E27FC236}">
                <a16:creationId xmlns:a16="http://schemas.microsoft.com/office/drawing/2014/main" id="{E509B2A1-D2C1-F724-D67C-1189AA2DB95C}"/>
              </a:ext>
            </a:extLst>
          </p:cNvPr>
          <p:cNvSpPr txBox="1"/>
          <p:nvPr/>
        </p:nvSpPr>
        <p:spPr>
          <a:xfrm>
            <a:off x="528781" y="4797578"/>
            <a:ext cx="5463309" cy="830997"/>
          </a:xfrm>
          <a:prstGeom prst="rect">
            <a:avLst/>
          </a:prstGeom>
          <a:noFill/>
        </p:spPr>
        <p:txBody>
          <a:bodyPr wrap="square" lIns="0" tIns="0" rIns="0" bIns="0" rtlCol="0">
            <a:spAutoFit/>
          </a:bodyPr>
          <a:lstStyle/>
          <a:p>
            <a:pPr algn="l"/>
            <a:r>
              <a:rPr lang="en-US" b="0" i="0">
                <a:effectLst/>
                <a:latin typeface="SegoeUI"/>
              </a:rPr>
              <a:t>Test out any pre-trained model using the </a:t>
            </a:r>
            <a:r>
              <a:rPr lang="en-US" b="0" i="0">
                <a:effectLst/>
                <a:latin typeface="+mj-lt"/>
              </a:rPr>
              <a:t>Sample Inference widget, </a:t>
            </a:r>
            <a:r>
              <a:rPr lang="en-US" b="0" i="0">
                <a:effectLst/>
                <a:latin typeface="SegoeUI"/>
              </a:rPr>
              <a:t>providing your own sample input to test the result. </a:t>
            </a:r>
            <a:endParaRPr lang="en-US"/>
          </a:p>
        </p:txBody>
      </p:sp>
      <p:sp>
        <p:nvSpPr>
          <p:cNvPr id="14" name="Title 15">
            <a:extLst>
              <a:ext uri="{FF2B5EF4-FFF2-40B4-BE49-F238E27FC236}">
                <a16:creationId xmlns:a16="http://schemas.microsoft.com/office/drawing/2014/main" id="{964E0138-D1A3-84E6-F363-8E5E83FDD38B}"/>
              </a:ext>
            </a:extLst>
          </p:cNvPr>
          <p:cNvSpPr>
            <a:spLocks noGrp="1"/>
          </p:cNvSpPr>
          <p:nvPr>
            <p:ph type="title"/>
          </p:nvPr>
        </p:nvSpPr>
        <p:spPr>
          <a:xfrm>
            <a:off x="588263" y="457200"/>
            <a:ext cx="11018520" cy="492443"/>
          </a:xfrm>
        </p:spPr>
        <p:txBody>
          <a:bodyPr/>
          <a:lstStyle/>
          <a:p>
            <a:pPr algn="ctr"/>
            <a:r>
              <a:rPr lang="en-US" sz="3200"/>
              <a:t>Evaluate models for your use case</a:t>
            </a:r>
          </a:p>
        </p:txBody>
      </p:sp>
      <p:pic>
        <p:nvPicPr>
          <p:cNvPr id="2" name="Picture 2" descr="Playground in model catalog">
            <a:extLst>
              <a:ext uri="{FF2B5EF4-FFF2-40B4-BE49-F238E27FC236}">
                <a16:creationId xmlns:a16="http://schemas.microsoft.com/office/drawing/2014/main" id="{08E344C3-203E-F1BB-2878-A3CBFBA12E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873" y="1347042"/>
            <a:ext cx="5671127" cy="3209231"/>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3" name="Picture 4" descr="Evaluate models in model catalog">
            <a:extLst>
              <a:ext uri="{FF2B5EF4-FFF2-40B4-BE49-F238E27FC236}">
                <a16:creationId xmlns:a16="http://schemas.microsoft.com/office/drawing/2014/main" id="{179A289E-6A82-0A1B-C2F5-C33B55E75D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01509" y="1334676"/>
            <a:ext cx="5671128" cy="3209231"/>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0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3.54167E-6 0 L -3.54167E-6 0.01968 " pathEditMode="relative" rAng="0" ptsTypes="AA">
                                      <p:cBhvr>
                                        <p:cTn id="9" dur="500" spd="-100000" fill="hold"/>
                                        <p:tgtEl>
                                          <p:spTgt spid="1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4852A7-BC9A-A293-BE17-98A4DBCF1C9A}"/>
              </a:ext>
              <a:ext uri="{C183D7F6-B498-43B3-948B-1728B52AA6E4}">
                <adec:decorative xmlns:adec="http://schemas.microsoft.com/office/drawing/2017/decorative" val="1"/>
              </a:ext>
            </a:extLst>
          </p:cNvPr>
          <p:cNvSpPr txBox="1">
            <a:spLocks noGrp="1"/>
          </p:cNvSpPr>
          <p:nvPr>
            <p:ph type="title"/>
          </p:nvPr>
        </p:nvSpPr>
        <p:spPr>
          <a:xfrm>
            <a:off x="563212" y="4298783"/>
            <a:ext cx="3428296"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3200"/>
              <a:t>Mitigation layers:</a:t>
            </a:r>
            <a:br>
              <a:rPr lang="en-CA" sz="3200"/>
            </a:br>
            <a:r>
              <a:rPr lang="en-CA" sz="2400">
                <a:latin typeface="+mn-lt"/>
              </a:rPr>
              <a:t>Safety system</a:t>
            </a:r>
          </a:p>
        </p:txBody>
      </p:sp>
      <p:sp>
        <p:nvSpPr>
          <p:cNvPr id="4" name="Rectangle: Rounded Corners 12">
            <a:extLst>
              <a:ext uri="{FF2B5EF4-FFF2-40B4-BE49-F238E27FC236}">
                <a16:creationId xmlns:a16="http://schemas.microsoft.com/office/drawing/2014/main" id="{B4E3B805-D83D-CFEB-D400-5C97E939435C}"/>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5" name="Rectangle: Rounded Corners 12">
            <a:extLst>
              <a:ext uri="{FF2B5EF4-FFF2-40B4-BE49-F238E27FC236}">
                <a16:creationId xmlns:a16="http://schemas.microsoft.com/office/drawing/2014/main" id="{1A629AA7-4B42-A8D7-5E03-A288D8A15FC1}"/>
              </a:ext>
            </a:extLst>
          </p:cNvPr>
          <p:cNvSpPr/>
          <p:nvPr/>
        </p:nvSpPr>
        <p:spPr>
          <a:xfrm>
            <a:off x="5528208" y="1989193"/>
            <a:ext cx="4068230" cy="3848981"/>
          </a:xfrm>
          <a:prstGeom prst="roundRect">
            <a:avLst>
              <a:gd name="adj" fmla="val 3303"/>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11">
            <a:extLst>
              <a:ext uri="{FF2B5EF4-FFF2-40B4-BE49-F238E27FC236}">
                <a16:creationId xmlns:a16="http://schemas.microsoft.com/office/drawing/2014/main" id="{B78EDBB5-CDDA-E108-380C-82FABF67CBD0}"/>
              </a:ext>
            </a:extLst>
          </p:cNvPr>
          <p:cNvSpPr/>
          <p:nvPr/>
        </p:nvSpPr>
        <p:spPr>
          <a:xfrm>
            <a:off x="5710243" y="2840160"/>
            <a:ext cx="3001430" cy="2839674"/>
          </a:xfrm>
          <a:prstGeom prst="roundRect">
            <a:avLst>
              <a:gd name="adj" fmla="val 5715"/>
            </a:avLst>
          </a:prstGeom>
          <a:gradFill>
            <a:gsLst>
              <a:gs pos="0">
                <a:srgbClr val="8DC8E8"/>
              </a:gs>
              <a:gs pos="100000">
                <a:srgbClr val="D59ED7"/>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Safety System</a:t>
            </a:r>
          </a:p>
        </p:txBody>
      </p:sp>
      <p:sp>
        <p:nvSpPr>
          <p:cNvPr id="7" name="Rectangle: Rounded Corners 7">
            <a:extLst>
              <a:ext uri="{FF2B5EF4-FFF2-40B4-BE49-F238E27FC236}">
                <a16:creationId xmlns:a16="http://schemas.microsoft.com/office/drawing/2014/main" id="{694B8704-47C0-BF2C-492D-3C7EBB39E357}"/>
              </a:ext>
            </a:extLst>
          </p:cNvPr>
          <p:cNvSpPr/>
          <p:nvPr/>
        </p:nvSpPr>
        <p:spPr>
          <a:xfrm>
            <a:off x="5896508" y="3783728"/>
            <a:ext cx="1820330" cy="1722227"/>
          </a:xfrm>
          <a:prstGeom prst="roundRect">
            <a:avLst>
              <a:gd name="adj" fmla="val 7380"/>
            </a:avLst>
          </a:prstGeom>
          <a:solidFill>
            <a:srgbClr val="091F2C">
              <a:alpha val="71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Model</a:t>
            </a:r>
            <a:endParaRPr kumimoji="0" lang="en-US" sz="24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4018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E0498-516F-8F19-E285-81E9F00E481D}"/>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A88401C1-3035-D2CE-ECBE-BFC72DC7CEC5}"/>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ectangle: Top Corners Rounded 14" descr="White front layer">
            <a:extLst>
              <a:ext uri="{FF2B5EF4-FFF2-40B4-BE49-F238E27FC236}">
                <a16:creationId xmlns:a16="http://schemas.microsoft.com/office/drawing/2014/main" id="{F5E9C430-7F68-1568-EAC9-C740983F2681}"/>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 name="TextBox 1">
            <a:extLst>
              <a:ext uri="{FF2B5EF4-FFF2-40B4-BE49-F238E27FC236}">
                <a16:creationId xmlns:a16="http://schemas.microsoft.com/office/drawing/2014/main" id="{D7B9919B-7C79-4B11-0CD2-2BB6282C3634}"/>
              </a:ext>
            </a:extLst>
          </p:cNvPr>
          <p:cNvSpPr txBox="1"/>
          <p:nvPr/>
        </p:nvSpPr>
        <p:spPr>
          <a:xfrm>
            <a:off x="315548" y="1148582"/>
            <a:ext cx="2947734" cy="499519"/>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0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Generally Available</a:t>
            </a:r>
          </a:p>
        </p:txBody>
      </p:sp>
      <p:sp>
        <p:nvSpPr>
          <p:cNvPr id="2" name="Titre 1">
            <a:extLst>
              <a:ext uri="{FF2B5EF4-FFF2-40B4-BE49-F238E27FC236}">
                <a16:creationId xmlns:a16="http://schemas.microsoft.com/office/drawing/2014/main" id="{A94803D3-D6D9-3D37-CE84-C8ED38DDBD47}"/>
              </a:ext>
            </a:extLst>
          </p:cNvPr>
          <p:cNvSpPr>
            <a:spLocks noGrp="1"/>
          </p:cNvSpPr>
          <p:nvPr>
            <p:ph type="title"/>
          </p:nvPr>
        </p:nvSpPr>
        <p:spPr>
          <a:xfrm>
            <a:off x="375440" y="2116684"/>
            <a:ext cx="2729358" cy="984885"/>
          </a:xfrm>
        </p:spPr>
        <p:txBody>
          <a:bodyPr/>
          <a:lstStyle/>
          <a:p>
            <a:r>
              <a:rPr lang="en-US" sz="3200"/>
              <a:t>Azure AI </a:t>
            </a:r>
            <a:br>
              <a:rPr lang="en-US" sz="3200"/>
            </a:br>
            <a:r>
              <a:rPr lang="en-US" sz="3200"/>
              <a:t>Content Safety</a:t>
            </a:r>
          </a:p>
        </p:txBody>
      </p:sp>
      <p:sp>
        <p:nvSpPr>
          <p:cNvPr id="4" name="TextBox 13">
            <a:extLst>
              <a:ext uri="{FF2B5EF4-FFF2-40B4-BE49-F238E27FC236}">
                <a16:creationId xmlns:a16="http://schemas.microsoft.com/office/drawing/2014/main" id="{3A4EE54E-D125-6607-A0EB-7DAE937991C4}"/>
              </a:ext>
            </a:extLst>
          </p:cNvPr>
          <p:cNvSpPr txBox="1"/>
          <p:nvPr/>
        </p:nvSpPr>
        <p:spPr>
          <a:xfrm>
            <a:off x="429280" y="3694764"/>
            <a:ext cx="2273404" cy="1231106"/>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Pct val="90000"/>
              <a:buFontTx/>
              <a:buNone/>
              <a:tabLst/>
              <a:defRPr/>
            </a:pPr>
            <a:r>
              <a:rPr kumimoji="0" lang="en-US" sz="2000" b="0" i="0" u="none" strike="noStrike" kern="1200" cap="none" spc="0" normalizeH="0" baseline="0" noProof="0">
                <a:ln>
                  <a:noFill/>
                </a:ln>
                <a:effectLst/>
                <a:uLnTx/>
                <a:uFillTx/>
                <a:latin typeface="Segoe Sans Text"/>
                <a:ea typeface="+mn-ea"/>
                <a:cs typeface="Segoe UI Semibold" panose="020B0702040204020203" pitchFamily="34" charset="0"/>
              </a:rPr>
              <a:t>Detect and filter unsafe content, whether human or AI-generated</a:t>
            </a:r>
          </a:p>
        </p:txBody>
      </p:sp>
      <p:pic>
        <p:nvPicPr>
          <p:cNvPr id="11" name="Picture 5">
            <a:extLst>
              <a:ext uri="{FF2B5EF4-FFF2-40B4-BE49-F238E27FC236}">
                <a16:creationId xmlns:a16="http://schemas.microsoft.com/office/drawing/2014/main" id="{FA63D9CF-77B5-5C73-9491-04EACA099499}"/>
              </a:ext>
            </a:extLst>
          </p:cNvPr>
          <p:cNvPicPr>
            <a:picLocks noChangeAspect="1"/>
          </p:cNvPicPr>
          <p:nvPr/>
        </p:nvPicPr>
        <p:blipFill rotWithShape="1">
          <a:blip r:embed="rId5"/>
          <a:srcRect l="1387" r="1387"/>
          <a:stretch/>
        </p:blipFill>
        <p:spPr>
          <a:xfrm>
            <a:off x="3823880" y="663465"/>
            <a:ext cx="7948648" cy="5531070"/>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17" name="TextBox 12">
            <a:extLst>
              <a:ext uri="{FF2B5EF4-FFF2-40B4-BE49-F238E27FC236}">
                <a16:creationId xmlns:a16="http://schemas.microsoft.com/office/drawing/2014/main" id="{4A5E6D5E-9696-2FE1-B8D9-51C30CE03D3F}"/>
              </a:ext>
            </a:extLst>
          </p:cNvPr>
          <p:cNvSpPr txBox="1"/>
          <p:nvPr/>
        </p:nvSpPr>
        <p:spPr>
          <a:xfrm>
            <a:off x="4186873" y="2245096"/>
            <a:ext cx="2683823" cy="2831544"/>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FFFFFF"/>
                </a:solidFill>
                <a:effectLst/>
                <a:uLnTx/>
                <a:uFillTx/>
                <a:latin typeface="Segoe Sans Text Semibold"/>
                <a:ea typeface="+mn-ea"/>
                <a:cs typeface="Segoe UI Semibold" panose="020B0702040204020203" pitchFamily="34" charset="0"/>
              </a:rPr>
              <a:t>Azure AI Content Safety</a:t>
            </a:r>
          </a:p>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FFFFFF"/>
              </a:solidFill>
              <a:effectLst/>
              <a:uLnTx/>
              <a:uFillTx/>
              <a:latin typeface="Segoe Sans Text Semibold"/>
              <a:ea typeface="+mn-ea"/>
              <a:cs typeface="Segoe UI Semibold" panose="020B0702040204020203" pitchFamily="34" charset="0"/>
            </a:endParaRPr>
          </a:p>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Segoe UI Semibold" panose="020B0702040204020203" pitchFamily="34" charset="0"/>
              </a:rPr>
              <a:t>Detect and filter unsafe content, whether human or AI-generated</a:t>
            </a:r>
          </a:p>
        </p:txBody>
      </p:sp>
    </p:spTree>
    <p:extLst>
      <p:ext uri="{BB962C8B-B14F-4D97-AF65-F5344CB8AC3E}">
        <p14:creationId xmlns:p14="http://schemas.microsoft.com/office/powerpoint/2010/main" val="30889824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6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600"/>
                                  </p:stCondLst>
                                  <p:childTnLst>
                                    <p:animMotion origin="layout" path="M 1.66667E-6 2.96296E-6 L 1.66667E-6 0.01967 " pathEditMode="relative" rAng="0" ptsTypes="AA">
                                      <p:cBhvr>
                                        <p:cTn id="13" dur="500" spd="-100000" fill="hold"/>
                                        <p:tgtEl>
                                          <p:spTgt spid="4"/>
                                        </p:tgtEl>
                                        <p:attrNameLst>
                                          <p:attrName>ppt_x</p:attrName>
                                          <p:attrName>ppt_y</p:attrName>
                                        </p:attrNameLst>
                                      </p:cBhvr>
                                      <p:rCtr x="0" y="972"/>
                                    </p:animMotion>
                                  </p:childTnLst>
                                </p:cTn>
                              </p:par>
                              <p:par>
                                <p:cTn id="14" presetID="2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2" presetClass="entr" presetSubtype="1" decel="100000" fill="hold" grpId="0" nodeType="withEffect">
                                  <p:stCondLst>
                                    <p:cond delay="2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ppt_x"/>
                                          </p:val>
                                        </p:tav>
                                        <p:tav tm="100000">
                                          <p:val>
                                            <p:strVal val="#ppt_x"/>
                                          </p:val>
                                        </p:tav>
                                      </p:tavLst>
                                    </p:anim>
                                    <p:anim calcmode="lin" valueType="num">
                                      <p:cBhvr additive="base">
                                        <p:cTn id="20"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3" grpId="0" animBg="1"/>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AA955-AFA7-8B86-8A31-9B030DA7FAC4}"/>
            </a:ext>
          </a:extLst>
        </p:cNvPr>
        <p:cNvGrpSpPr/>
        <p:nvPr/>
      </p:nvGrpSpPr>
      <p:grpSpPr>
        <a:xfrm>
          <a:off x="0" y="0"/>
          <a:ext cx="0" cy="0"/>
          <a:chOff x="0" y="0"/>
          <a:chExt cx="0" cy="0"/>
        </a:xfrm>
      </p:grpSpPr>
      <p:sp>
        <p:nvSpPr>
          <p:cNvPr id="27" name="Speech Bubble: Rectangle with Corners Rounded 102">
            <a:extLst>
              <a:ext uri="{FF2B5EF4-FFF2-40B4-BE49-F238E27FC236}">
                <a16:creationId xmlns:a16="http://schemas.microsoft.com/office/drawing/2014/main" id="{65EA9FB8-6566-BDF2-5D2C-AAF1447254BA}"/>
              </a:ext>
            </a:extLst>
          </p:cNvPr>
          <p:cNvSpPr/>
          <p:nvPr/>
        </p:nvSpPr>
        <p:spPr bwMode="auto">
          <a:xfrm>
            <a:off x="714577" y="4261500"/>
            <a:ext cx="1695360" cy="688826"/>
          </a:xfrm>
          <a:prstGeom prst="wedgeRoundRectCallout">
            <a:avLst>
              <a:gd name="adj1" fmla="val 38089"/>
              <a:gd name="adj2" fmla="val 71796"/>
              <a:gd name="adj3" fmla="val 16667"/>
            </a:avLst>
          </a:prstGeom>
          <a:solidFill>
            <a:srgbClr val="D59E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 name="Titre 1">
            <a:extLst>
              <a:ext uri="{FF2B5EF4-FFF2-40B4-BE49-F238E27FC236}">
                <a16:creationId xmlns:a16="http://schemas.microsoft.com/office/drawing/2014/main" id="{EE62AD31-9927-DC9C-1168-C10713B74C44}"/>
              </a:ext>
            </a:extLst>
          </p:cNvPr>
          <p:cNvSpPr>
            <a:spLocks noGrp="1"/>
          </p:cNvSpPr>
          <p:nvPr>
            <p:ph type="title"/>
          </p:nvPr>
        </p:nvSpPr>
        <p:spPr>
          <a:xfrm>
            <a:off x="588263" y="457200"/>
            <a:ext cx="11018520" cy="492443"/>
          </a:xfrm>
        </p:spPr>
        <p:txBody>
          <a:bodyPr/>
          <a:lstStyle/>
          <a:p>
            <a:r>
              <a:rPr lang="en-US" sz="3200"/>
              <a:t>Deploy foundation models with a built-in safety system</a:t>
            </a:r>
          </a:p>
        </p:txBody>
      </p:sp>
      <p:sp>
        <p:nvSpPr>
          <p:cNvPr id="5" name="Rectangle: Rounded Corners 72">
            <a:extLst>
              <a:ext uri="{FF2B5EF4-FFF2-40B4-BE49-F238E27FC236}">
                <a16:creationId xmlns:a16="http://schemas.microsoft.com/office/drawing/2014/main" id="{08CAD5A5-AFFA-E8E4-B106-8B4E4D1146C4}"/>
              </a:ext>
            </a:extLst>
          </p:cNvPr>
          <p:cNvSpPr/>
          <p:nvPr/>
        </p:nvSpPr>
        <p:spPr>
          <a:xfrm>
            <a:off x="3074579" y="1773716"/>
            <a:ext cx="8238086" cy="3679900"/>
          </a:xfrm>
          <a:prstGeom prst="roundRect">
            <a:avLst>
              <a:gd name="adj" fmla="val 9975"/>
            </a:avLst>
          </a:prstGeom>
          <a:solidFill>
            <a:schemeClr val="tx1">
              <a:lumMod val="85000"/>
              <a:alpha val="5000"/>
            </a:scheme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Open Sans" panose="020B0606030504020204" pitchFamily="34" charset="0"/>
                <a:cs typeface="Open Sans" panose="020B0606030504020204" pitchFamily="34" charset="0"/>
              </a:rPr>
              <a:t>Your application</a:t>
            </a:r>
          </a:p>
        </p:txBody>
      </p:sp>
      <p:sp>
        <p:nvSpPr>
          <p:cNvPr id="8" name="TextBox 106">
            <a:extLst>
              <a:ext uri="{FF2B5EF4-FFF2-40B4-BE49-F238E27FC236}">
                <a16:creationId xmlns:a16="http://schemas.microsoft.com/office/drawing/2014/main" id="{12D23EF4-7744-9C8C-5459-DFE1716A600E}"/>
              </a:ext>
            </a:extLst>
          </p:cNvPr>
          <p:cNvSpPr txBox="1"/>
          <p:nvPr/>
        </p:nvSpPr>
        <p:spPr>
          <a:xfrm>
            <a:off x="771466" y="3297419"/>
            <a:ext cx="1581581" cy="262518"/>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Semibold"/>
                <a:ea typeface="+mn-ea"/>
                <a:cs typeface="+mn-cs"/>
              </a:rPr>
              <a:t>User Prompt</a:t>
            </a:r>
            <a:endParaRPr kumimoji="0" lang="en-US" sz="1400" b="0" i="0" u="none" strike="noStrike" kern="1200" cap="none" spc="0" normalizeH="0" baseline="0" noProof="0">
              <a:ln>
                <a:noFill/>
              </a:ln>
              <a:solidFill>
                <a:srgbClr val="091F2C"/>
              </a:solidFill>
              <a:effectLst/>
              <a:uLnTx/>
              <a:uFillTx/>
              <a:latin typeface="Segoe Sans Text Semibold"/>
              <a:ea typeface="+mn-ea"/>
              <a:cs typeface="Calibri"/>
            </a:endParaRPr>
          </a:p>
        </p:txBody>
      </p:sp>
      <p:sp>
        <p:nvSpPr>
          <p:cNvPr id="9" name="TextBox 107">
            <a:extLst>
              <a:ext uri="{FF2B5EF4-FFF2-40B4-BE49-F238E27FC236}">
                <a16:creationId xmlns:a16="http://schemas.microsoft.com/office/drawing/2014/main" id="{F6B1D286-F1EA-5BD5-49CF-414FDAE505C8}"/>
              </a:ext>
            </a:extLst>
          </p:cNvPr>
          <p:cNvSpPr txBox="1"/>
          <p:nvPr/>
        </p:nvSpPr>
        <p:spPr>
          <a:xfrm>
            <a:off x="772468" y="4464930"/>
            <a:ext cx="1581581" cy="215444"/>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App Response</a:t>
            </a:r>
            <a:endParaRPr kumimoji="0" lang="en-US" sz="1400" b="0" i="0" u="none" strike="noStrike" kern="1200" cap="none" spc="0" normalizeH="0" baseline="0" noProof="0">
              <a:ln>
                <a:noFill/>
              </a:ln>
              <a:solidFill>
                <a:srgbClr val="FFFFFF"/>
              </a:solidFill>
              <a:effectLst/>
              <a:uLnTx/>
              <a:uFillTx/>
              <a:latin typeface="Segoe Sans Text Semibold"/>
              <a:ea typeface="+mn-ea"/>
              <a:cs typeface="Calibri"/>
            </a:endParaRPr>
          </a:p>
        </p:txBody>
      </p:sp>
      <p:sp>
        <p:nvSpPr>
          <p:cNvPr id="10" name="Rectangle: Rounded Corners 10">
            <a:extLst>
              <a:ext uri="{FF2B5EF4-FFF2-40B4-BE49-F238E27FC236}">
                <a16:creationId xmlns:a16="http://schemas.microsoft.com/office/drawing/2014/main" id="{B48B5147-12F8-E881-13A4-99A98CA61753}"/>
              </a:ext>
            </a:extLst>
          </p:cNvPr>
          <p:cNvSpPr/>
          <p:nvPr/>
        </p:nvSpPr>
        <p:spPr>
          <a:xfrm>
            <a:off x="6142148" y="2709393"/>
            <a:ext cx="1511885" cy="2444925"/>
          </a:xfrm>
          <a:prstGeom prst="roundRect">
            <a:avLst>
              <a:gd name="adj" fmla="val 9975"/>
            </a:avLst>
          </a:prstGeom>
          <a:gradFill>
            <a:gsLst>
              <a:gs pos="0">
                <a:srgbClr val="8DC8E8"/>
              </a:gs>
              <a:gs pos="100000">
                <a:srgbClr val="D59ED7"/>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Azure AI Content Safety</a:t>
            </a:r>
          </a:p>
        </p:txBody>
      </p:sp>
      <p:sp>
        <p:nvSpPr>
          <p:cNvPr id="12" name="Rectangle: Rounded Corners 15">
            <a:extLst>
              <a:ext uri="{FF2B5EF4-FFF2-40B4-BE49-F238E27FC236}">
                <a16:creationId xmlns:a16="http://schemas.microsoft.com/office/drawing/2014/main" id="{8C748934-AE61-C6A2-2819-ACCEC11CF48F}"/>
              </a:ext>
            </a:extLst>
          </p:cNvPr>
          <p:cNvSpPr/>
          <p:nvPr/>
        </p:nvSpPr>
        <p:spPr>
          <a:xfrm>
            <a:off x="9507218" y="2709393"/>
            <a:ext cx="1511885" cy="2444925"/>
          </a:xfrm>
          <a:prstGeom prst="roundRect">
            <a:avLst>
              <a:gd name="adj" fmla="val 9975"/>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Text Semibold"/>
                <a:ea typeface="+mn-ea"/>
                <a:cs typeface="Segoe UI" pitchFamily="34" charset="0"/>
              </a:rPr>
              <a:t>Azure OpenAI Model</a:t>
            </a:r>
          </a:p>
        </p:txBody>
      </p:sp>
      <p:cxnSp>
        <p:nvCxnSpPr>
          <p:cNvPr id="13" name="Straight Arrow Connector 17">
            <a:extLst>
              <a:ext uri="{FF2B5EF4-FFF2-40B4-BE49-F238E27FC236}">
                <a16:creationId xmlns:a16="http://schemas.microsoft.com/office/drawing/2014/main" id="{40B7E2DC-AFF6-DC38-2564-ECBE6E10201A}"/>
              </a:ext>
              <a:ext uri="{C183D7F6-B498-43B3-948B-1728B52AA6E4}">
                <adec:decorative xmlns:adec="http://schemas.microsoft.com/office/drawing/2017/decorative" val="1"/>
              </a:ext>
            </a:extLst>
          </p:cNvPr>
          <p:cNvCxnSpPr>
            <a:cxnSpLocks/>
          </p:cNvCxnSpPr>
          <p:nvPr/>
        </p:nvCxnSpPr>
        <p:spPr>
          <a:xfrm>
            <a:off x="2528006" y="3454970"/>
            <a:ext cx="811537" cy="0"/>
          </a:xfrm>
          <a:prstGeom prst="straightConnector1">
            <a:avLst/>
          </a:prstGeom>
          <a:ln w="28575">
            <a:solidFill>
              <a:srgbClr val="8DC8E8"/>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3EACB8D8-F9D0-BA2E-88AB-402AD6B4399E}"/>
              </a:ext>
              <a:ext uri="{C183D7F6-B498-43B3-948B-1728B52AA6E4}">
                <adec:decorative xmlns:adec="http://schemas.microsoft.com/office/drawing/2017/decorative" val="1"/>
              </a:ext>
            </a:extLst>
          </p:cNvPr>
          <p:cNvCxnSpPr>
            <a:cxnSpLocks/>
          </p:cNvCxnSpPr>
          <p:nvPr/>
        </p:nvCxnSpPr>
        <p:spPr>
          <a:xfrm>
            <a:off x="4851428" y="3454971"/>
            <a:ext cx="1259932" cy="0"/>
          </a:xfrm>
          <a:prstGeom prst="straightConnector1">
            <a:avLst/>
          </a:prstGeom>
          <a:ln w="28575">
            <a:solidFill>
              <a:srgbClr val="8DC8E8"/>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9">
            <a:extLst>
              <a:ext uri="{FF2B5EF4-FFF2-40B4-BE49-F238E27FC236}">
                <a16:creationId xmlns:a16="http://schemas.microsoft.com/office/drawing/2014/main" id="{AB32A636-F1D5-3B85-B40F-DA2E1DFCB634}"/>
              </a:ext>
              <a:ext uri="{C183D7F6-B498-43B3-948B-1728B52AA6E4}">
                <adec:decorative xmlns:adec="http://schemas.microsoft.com/office/drawing/2017/decorative" val="1"/>
              </a:ext>
            </a:extLst>
          </p:cNvPr>
          <p:cNvCxnSpPr>
            <a:cxnSpLocks/>
          </p:cNvCxnSpPr>
          <p:nvPr/>
        </p:nvCxnSpPr>
        <p:spPr>
          <a:xfrm>
            <a:off x="7654033" y="3451467"/>
            <a:ext cx="1822399" cy="0"/>
          </a:xfrm>
          <a:prstGeom prst="straightConnector1">
            <a:avLst/>
          </a:prstGeom>
          <a:ln w="28575">
            <a:solidFill>
              <a:srgbClr val="8661C5"/>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22">
            <a:extLst>
              <a:ext uri="{FF2B5EF4-FFF2-40B4-BE49-F238E27FC236}">
                <a16:creationId xmlns:a16="http://schemas.microsoft.com/office/drawing/2014/main" id="{FD711D5E-B8B0-A8C0-13BE-44C424670444}"/>
              </a:ext>
              <a:ext uri="{C183D7F6-B498-43B3-948B-1728B52AA6E4}">
                <adec:decorative xmlns:adec="http://schemas.microsoft.com/office/drawing/2017/decorative" val="1"/>
              </a:ext>
            </a:extLst>
          </p:cNvPr>
          <p:cNvCxnSpPr>
            <a:cxnSpLocks/>
          </p:cNvCxnSpPr>
          <p:nvPr/>
        </p:nvCxnSpPr>
        <p:spPr>
          <a:xfrm flipH="1">
            <a:off x="7654033" y="4605915"/>
            <a:ext cx="1853186" cy="0"/>
          </a:xfrm>
          <a:prstGeom prst="straightConnector1">
            <a:avLst/>
          </a:prstGeom>
          <a:ln w="28575">
            <a:solidFill>
              <a:srgbClr val="8661C5"/>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25">
            <a:extLst>
              <a:ext uri="{FF2B5EF4-FFF2-40B4-BE49-F238E27FC236}">
                <a16:creationId xmlns:a16="http://schemas.microsoft.com/office/drawing/2014/main" id="{697E59D9-2FC7-F493-3195-5AD94435AEDD}"/>
              </a:ext>
              <a:ext uri="{C183D7F6-B498-43B3-948B-1728B52AA6E4}">
                <adec:decorative xmlns:adec="http://schemas.microsoft.com/office/drawing/2017/decorative" val="1"/>
              </a:ext>
            </a:extLst>
          </p:cNvPr>
          <p:cNvCxnSpPr>
            <a:cxnSpLocks/>
          </p:cNvCxnSpPr>
          <p:nvPr/>
        </p:nvCxnSpPr>
        <p:spPr>
          <a:xfrm flipH="1">
            <a:off x="2528006" y="4605915"/>
            <a:ext cx="3583354" cy="0"/>
          </a:xfrm>
          <a:prstGeom prst="straightConnector1">
            <a:avLst/>
          </a:prstGeom>
          <a:ln w="28575">
            <a:solidFill>
              <a:srgbClr val="D59ED7"/>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sp>
        <p:nvSpPr>
          <p:cNvPr id="18" name="TextBox 28">
            <a:extLst>
              <a:ext uri="{FF2B5EF4-FFF2-40B4-BE49-F238E27FC236}">
                <a16:creationId xmlns:a16="http://schemas.microsoft.com/office/drawing/2014/main" id="{A129638E-B8BB-A29B-009C-D4BC8FAA8D86}"/>
              </a:ext>
            </a:extLst>
          </p:cNvPr>
          <p:cNvSpPr txBox="1"/>
          <p:nvPr/>
        </p:nvSpPr>
        <p:spPr>
          <a:xfrm>
            <a:off x="3707126" y="4681397"/>
            <a:ext cx="1965470" cy="184666"/>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59ED7"/>
                </a:solidFill>
                <a:effectLst/>
                <a:uLnTx/>
                <a:uFillTx/>
                <a:latin typeface="Segoe UI Semibold"/>
                <a:ea typeface="+mn-ea"/>
                <a:cs typeface="+mn-cs"/>
              </a:rPr>
              <a:t>Filtered Response</a:t>
            </a:r>
          </a:p>
        </p:txBody>
      </p:sp>
      <p:sp>
        <p:nvSpPr>
          <p:cNvPr id="19" name="TextBox 36">
            <a:extLst>
              <a:ext uri="{FF2B5EF4-FFF2-40B4-BE49-F238E27FC236}">
                <a16:creationId xmlns:a16="http://schemas.microsoft.com/office/drawing/2014/main" id="{F0B2499A-CFCB-35EC-454E-22FBA3BBA3F6}"/>
              </a:ext>
            </a:extLst>
          </p:cNvPr>
          <p:cNvSpPr txBox="1"/>
          <p:nvPr/>
        </p:nvSpPr>
        <p:spPr>
          <a:xfrm>
            <a:off x="7783572" y="2862230"/>
            <a:ext cx="1511885" cy="369332"/>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Semibold"/>
                <a:ea typeface="+mn-ea"/>
                <a:cs typeface="+mn-cs"/>
              </a:rPr>
              <a:t>Modified &amp; Filtered Prompt</a:t>
            </a:r>
          </a:p>
        </p:txBody>
      </p:sp>
      <p:sp>
        <p:nvSpPr>
          <p:cNvPr id="20" name="TextBox 58">
            <a:extLst>
              <a:ext uri="{FF2B5EF4-FFF2-40B4-BE49-F238E27FC236}">
                <a16:creationId xmlns:a16="http://schemas.microsoft.com/office/drawing/2014/main" id="{3F9EE7DE-DA3F-3464-6A0F-B925BAC0602C}"/>
              </a:ext>
            </a:extLst>
          </p:cNvPr>
          <p:cNvSpPr txBox="1"/>
          <p:nvPr/>
        </p:nvSpPr>
        <p:spPr>
          <a:xfrm>
            <a:off x="4961685" y="2862229"/>
            <a:ext cx="1031642" cy="369332"/>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Segoe UI Semibold"/>
                <a:ea typeface="+mn-ea"/>
                <a:cs typeface="+mn-cs"/>
              </a:rPr>
              <a:t>Modified Prompt</a:t>
            </a:r>
          </a:p>
        </p:txBody>
      </p:sp>
      <p:sp>
        <p:nvSpPr>
          <p:cNvPr id="21" name="TextBox 64">
            <a:extLst>
              <a:ext uri="{FF2B5EF4-FFF2-40B4-BE49-F238E27FC236}">
                <a16:creationId xmlns:a16="http://schemas.microsoft.com/office/drawing/2014/main" id="{CE859C19-4BA4-AB66-5281-A5D96B065E39}"/>
              </a:ext>
            </a:extLst>
          </p:cNvPr>
          <p:cNvSpPr txBox="1"/>
          <p:nvPr/>
        </p:nvSpPr>
        <p:spPr>
          <a:xfrm>
            <a:off x="8089258" y="4704106"/>
            <a:ext cx="982735" cy="184666"/>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Semibold"/>
                <a:ea typeface="+mn-ea"/>
                <a:cs typeface="+mn-cs"/>
              </a:rPr>
              <a:t>Response</a:t>
            </a:r>
          </a:p>
        </p:txBody>
      </p:sp>
      <p:sp>
        <p:nvSpPr>
          <p:cNvPr id="24" name="Speech Bubble: Rectangle with Corners Rounded 105">
            <a:extLst>
              <a:ext uri="{FF2B5EF4-FFF2-40B4-BE49-F238E27FC236}">
                <a16:creationId xmlns:a16="http://schemas.microsoft.com/office/drawing/2014/main" id="{9C666AD5-738C-E077-957A-2BF4DCDF35F7}"/>
              </a:ext>
            </a:extLst>
          </p:cNvPr>
          <p:cNvSpPr/>
          <p:nvPr/>
        </p:nvSpPr>
        <p:spPr bwMode="auto">
          <a:xfrm>
            <a:off x="714577" y="3104276"/>
            <a:ext cx="1695360" cy="688826"/>
          </a:xfrm>
          <a:prstGeom prst="wedgeRoundRectCallout">
            <a:avLst>
              <a:gd name="adj1" fmla="val -40473"/>
              <a:gd name="adj2" fmla="val 71796"/>
              <a:gd name="adj3" fmla="val 16667"/>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err="1">
              <a:ln w="3175">
                <a:noFill/>
              </a:ln>
              <a:solidFill>
                <a:srgbClr val="091F2C"/>
              </a:solidFill>
              <a:effectLst/>
              <a:uLnTx/>
              <a:uFillTx/>
              <a:latin typeface="Segoe UI Semibold"/>
              <a:ea typeface="+mn-ea"/>
              <a:cs typeface="Segoe UI" pitchFamily="34" charset="0"/>
            </a:endParaRPr>
          </a:p>
        </p:txBody>
      </p:sp>
      <p:sp>
        <p:nvSpPr>
          <p:cNvPr id="25" name="TextBox 106">
            <a:extLst>
              <a:ext uri="{FF2B5EF4-FFF2-40B4-BE49-F238E27FC236}">
                <a16:creationId xmlns:a16="http://schemas.microsoft.com/office/drawing/2014/main" id="{B5D30219-E3C4-4443-53C5-41623E1CFBB8}"/>
              </a:ext>
            </a:extLst>
          </p:cNvPr>
          <p:cNvSpPr txBox="1"/>
          <p:nvPr/>
        </p:nvSpPr>
        <p:spPr>
          <a:xfrm>
            <a:off x="771466" y="3342913"/>
            <a:ext cx="1581581" cy="215444"/>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User Prompt</a:t>
            </a:r>
            <a:endParaRPr kumimoji="0" lang="en-US" sz="1400" b="0" i="0" u="none" strike="noStrike" kern="1200" cap="none" spc="0" normalizeH="0" baseline="0" noProof="0">
              <a:ln>
                <a:noFill/>
              </a:ln>
              <a:solidFill>
                <a:srgbClr val="FFFFFF"/>
              </a:solidFill>
              <a:effectLst/>
              <a:uLnTx/>
              <a:uFillTx/>
              <a:latin typeface="Segoe Sans Text Semibold"/>
              <a:ea typeface="+mn-ea"/>
              <a:cs typeface="Calibri"/>
            </a:endParaRPr>
          </a:p>
        </p:txBody>
      </p:sp>
      <p:sp>
        <p:nvSpPr>
          <p:cNvPr id="29" name="Rectangle: Rounded Corners 14">
            <a:extLst>
              <a:ext uri="{FF2B5EF4-FFF2-40B4-BE49-F238E27FC236}">
                <a16:creationId xmlns:a16="http://schemas.microsoft.com/office/drawing/2014/main" id="{88DB2DD5-062E-0C5C-60CF-51CE383F3228}"/>
              </a:ext>
            </a:extLst>
          </p:cNvPr>
          <p:cNvSpPr/>
          <p:nvPr/>
        </p:nvSpPr>
        <p:spPr>
          <a:xfrm>
            <a:off x="3339543" y="2709393"/>
            <a:ext cx="1511885" cy="1491155"/>
          </a:xfrm>
          <a:prstGeom prst="roundRect">
            <a:avLst>
              <a:gd name="adj" fmla="val 9975"/>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Text Semibold"/>
                <a:ea typeface="+mn-ea"/>
                <a:cs typeface="Segoe UI" pitchFamily="34" charset="0"/>
              </a:rPr>
              <a:t>System Message &amp; Grounding</a:t>
            </a:r>
          </a:p>
        </p:txBody>
      </p:sp>
    </p:spTree>
    <p:extLst>
      <p:ext uri="{BB962C8B-B14F-4D97-AF65-F5344CB8AC3E}">
        <p14:creationId xmlns:p14="http://schemas.microsoft.com/office/powerpoint/2010/main" val="27895383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DA4E5C25-EDEF-527A-62A3-C01BF13AE2E8}"/>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Top Corners Rounded 14" descr="White front layer">
            <a:extLst>
              <a:ext uri="{FF2B5EF4-FFF2-40B4-BE49-F238E27FC236}">
                <a16:creationId xmlns:a16="http://schemas.microsoft.com/office/drawing/2014/main" id="{587FDECD-2D2F-6FBA-AEF9-462F866A08D3}"/>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idx="4294967295"/>
          </p:nvPr>
        </p:nvSpPr>
        <p:spPr>
          <a:xfrm>
            <a:off x="409576" y="2046923"/>
            <a:ext cx="6129229"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Prompt Shields </a:t>
            </a:r>
            <a:r>
              <a:rPr lang="en-US" sz="2400"/>
              <a:t>for indirect attacks</a:t>
            </a:r>
            <a:endParaRPr lang="en-US" sz="2400">
              <a:gradFill>
                <a:gsLst>
                  <a:gs pos="83908">
                    <a:srgbClr val="FFFFFF"/>
                  </a:gs>
                  <a:gs pos="62000">
                    <a:srgbClr val="FFFFFF"/>
                  </a:gs>
                </a:gsLst>
                <a:lin ang="5400000" scaled="1"/>
              </a:gradFill>
              <a:latin typeface="Segoe UI Semibold"/>
            </a:endParaRPr>
          </a:p>
        </p:txBody>
      </p:sp>
      <p:sp>
        <p:nvSpPr>
          <p:cNvPr id="12" name="Rounded Rectangle 18" descr="Announcing&#10;">
            <a:extLst>
              <a:ext uri="{FF2B5EF4-FFF2-40B4-BE49-F238E27FC236}">
                <a16:creationId xmlns:a16="http://schemas.microsoft.com/office/drawing/2014/main" id="{95560948-9EC1-D82C-3813-A2D45AA29793}"/>
              </a:ext>
            </a:extLst>
          </p:cNvPr>
          <p:cNvSpPr/>
          <p:nvPr/>
        </p:nvSpPr>
        <p:spPr bwMode="auto">
          <a:xfrm>
            <a:off x="1195370" y="1131568"/>
            <a:ext cx="2563906"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
        <p:nvSpPr>
          <p:cNvPr id="8" name="Title 1">
            <a:extLst>
              <a:ext uri="{FF2B5EF4-FFF2-40B4-BE49-F238E27FC236}">
                <a16:creationId xmlns:a16="http://schemas.microsoft.com/office/drawing/2014/main" id="{BBDA12D2-C51F-154A-55D3-519229B47F5C}"/>
              </a:ext>
            </a:extLst>
          </p:cNvPr>
          <p:cNvSpPr txBox="1">
            <a:spLocks/>
          </p:cNvSpPr>
          <p:nvPr/>
        </p:nvSpPr>
        <p:spPr>
          <a:xfrm>
            <a:off x="409576" y="3036688"/>
            <a:ext cx="5554619"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effectLst/>
                <a:uLnTx/>
                <a:uFillTx/>
                <a:latin typeface="Segoe UI" panose="020B0502040204020203" pitchFamily="34" charset="0"/>
                <a:ea typeface="+mn-ea"/>
                <a:cs typeface="Segoe UI" pitchFamily="34" charset="0"/>
              </a:rPr>
              <a:t>Detect and block prompt injection attacks hidden in data and grounding sources</a:t>
            </a:r>
          </a:p>
        </p:txBody>
      </p:sp>
      <p:sp>
        <p:nvSpPr>
          <p:cNvPr id="9" name="Title 1">
            <a:extLst>
              <a:ext uri="{FF2B5EF4-FFF2-40B4-BE49-F238E27FC236}">
                <a16:creationId xmlns:a16="http://schemas.microsoft.com/office/drawing/2014/main" id="{C783F9A0-B7AB-F218-EACF-A6AC0A6B1788}"/>
              </a:ext>
            </a:extLst>
          </p:cNvPr>
          <p:cNvSpPr txBox="1">
            <a:spLocks/>
          </p:cNvSpPr>
          <p:nvPr/>
        </p:nvSpPr>
        <p:spPr>
          <a:xfrm>
            <a:off x="409576" y="6112475"/>
            <a:ext cx="7175463"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effectLst/>
                <a:uLnTx/>
                <a:uFillTx/>
                <a:latin typeface="Segoe UI"/>
                <a:ea typeface="+mn-ea"/>
                <a:cs typeface="Segoe UI" pitchFamily="34" charset="0"/>
              </a:rPr>
              <a:t>See</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dirty="0">
                <a:ln w="3175">
                  <a:noFill/>
                </a:ln>
                <a:solidFill>
                  <a:srgbClr val="D59ED7"/>
                </a:solidFill>
                <a:effectLst/>
                <a:uLnTx/>
                <a:uFillTx/>
                <a:latin typeface="Segoe UI"/>
                <a:ea typeface="+mn-ea"/>
                <a:cs typeface="Segoe UI" pitchFamily="34" charset="0"/>
                <a:hlinkClick r:id="rId5">
                  <a:extLst>
                    <a:ext uri="{A12FA001-AC4F-418D-AE19-62706E023703}">
                      <ahyp:hlinkClr xmlns:ahyp="http://schemas.microsoft.com/office/drawing/2018/hyperlinkcolor" val="tx"/>
                    </a:ext>
                  </a:extLst>
                </a:hlinkClick>
              </a:rPr>
              <a:t>Azure AI announces Prompt Shields for Jailbreak and Indirect prompt injection</a:t>
            </a:r>
            <a:endParaRPr kumimoji="0" lang="en-US" sz="16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sp>
        <p:nvSpPr>
          <p:cNvPr id="2" name="TextBox 3">
            <a:extLst>
              <a:ext uri="{FF2B5EF4-FFF2-40B4-BE49-F238E27FC236}">
                <a16:creationId xmlns:a16="http://schemas.microsoft.com/office/drawing/2014/main" id="{631F40A5-D294-475D-957F-9322BDA169BA}"/>
              </a:ext>
            </a:extLst>
          </p:cNvPr>
          <p:cNvSpPr txBox="1"/>
          <p:nvPr/>
        </p:nvSpPr>
        <p:spPr>
          <a:xfrm>
            <a:off x="6881319" y="1131568"/>
            <a:ext cx="4668129" cy="2972952"/>
          </a:xfrm>
          <a:prstGeom prst="roundRect">
            <a:avLst/>
          </a:prstGeom>
          <a:solidFill>
            <a:srgbClr val="F5F3F5"/>
          </a:solidFill>
          <a:ln w="47625" cap="flat" cmpd="sng" algn="ctr">
            <a:gradFill flip="none" rotWithShape="1">
              <a:gsLst>
                <a:gs pos="22000">
                  <a:srgbClr val="D59ED7"/>
                </a:gs>
                <a:gs pos="83000">
                  <a:srgbClr val="8DC8E8"/>
                </a:gs>
              </a:gsLst>
              <a:path path="circle">
                <a:fillToRect l="100000" t="100000"/>
              </a:path>
              <a:tileRect r="-100000" b="-100000"/>
            </a:gradFill>
            <a:prstDash val="solid"/>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11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6" name="Picture 2" descr="thumbnail image 1 of blog post titled &#10; &#10; &#10;  &#10; &#10; &#10; &#10;    &#10;  &#10;   &#10;    &#10;      &#10;       Azure AI announces Prompt Shields for Jailbreak and Indirect prompt injection attacks&#10;       &#10;      &#10;     &#10;   &#10;  &#10; &#10;   &#10; &#10; &#10; &#10; &#10; &#10;">
            <a:extLst>
              <a:ext uri="{FF2B5EF4-FFF2-40B4-BE49-F238E27FC236}">
                <a16:creationId xmlns:a16="http://schemas.microsoft.com/office/drawing/2014/main" id="{662C78CE-1E19-13AF-DF75-FB3886F933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52021" y="1478583"/>
            <a:ext cx="3926723" cy="2209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3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0 -1.11111E-6 L 0 0.01968 " pathEditMode="relative" rAng="0" ptsTypes="AA">
                                      <p:cBhvr>
                                        <p:cTn id="9" dur="5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12"/>
                                        </p:tgtEl>
                                        <p:attrNameLst>
                                          <p:attrName>ppt_x</p:attrName>
                                          <p:attrName>ppt_y</p:attrName>
                                        </p:attrNameLst>
                                      </p:cBhvr>
                                      <p:rCtr x="0" y="1759"/>
                                    </p:animMotion>
                                  </p:childTnLst>
                                </p:cTn>
                              </p:par>
                              <p:par>
                                <p:cTn id="15" presetID="2" presetClass="entr" presetSubtype="1" decel="10000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750" fill="hold"/>
                                        <p:tgtEl>
                                          <p:spTgt spid="4"/>
                                        </p:tgtEl>
                                        <p:attrNameLst>
                                          <p:attrName>ppt_x</p:attrName>
                                        </p:attrNameLst>
                                      </p:cBhvr>
                                      <p:tavLst>
                                        <p:tav tm="0">
                                          <p:val>
                                            <p:strVal val="#ppt_x"/>
                                          </p:val>
                                        </p:tav>
                                        <p:tav tm="100000">
                                          <p:val>
                                            <p:strVal val="#ppt_x"/>
                                          </p:val>
                                        </p:tav>
                                      </p:tavLst>
                                    </p:anim>
                                    <p:anim calcmode="lin" valueType="num">
                                      <p:cBhvr additive="base">
                                        <p:cTn id="18" dur="750" fill="hold"/>
                                        <p:tgtEl>
                                          <p:spTgt spid="4"/>
                                        </p:tgtEl>
                                        <p:attrNameLst>
                                          <p:attrName>ppt_y</p:attrName>
                                        </p:attrNameLst>
                                      </p:cBhvr>
                                      <p:tavLst>
                                        <p:tav tm="0">
                                          <p:val>
                                            <p:strVal val="0-#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750"/>
                                        <p:tgtEl>
                                          <p:spTgt spid="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0 -1.11111E-6 L 0 0.01968 " pathEditMode="relative" rAng="0" ptsTypes="AA">
                                      <p:cBhvr>
                                        <p:cTn id="26" dur="500" spd="-100000" fill="hold"/>
                                        <p:tgtEl>
                                          <p:spTgt spid="8"/>
                                        </p:tgtEl>
                                        <p:attrNameLst>
                                          <p:attrName>ppt_x</p:attrName>
                                          <p:attrName>ppt_y</p:attrName>
                                        </p:attrNameLst>
                                      </p:cBhvr>
                                      <p:rCtr x="0" y="972"/>
                                    </p:animMotion>
                                  </p:childTnLst>
                                </p:cTn>
                              </p:par>
                              <p:par>
                                <p:cTn id="27" presetID="10" presetClass="entr" presetSubtype="0" fill="hold" grpId="0" nodeType="withEffect">
                                  <p:stCondLst>
                                    <p:cond delay="5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42" presetClass="path" presetSubtype="0" decel="100000" fill="hold" grpId="1" nodeType="withEffect">
                                  <p:stCondLst>
                                    <p:cond delay="500"/>
                                  </p:stCondLst>
                                  <p:childTnLst>
                                    <p:animMotion origin="layout" path="M 0 -1.11111E-6 L 0 0.01968 " pathEditMode="relative" rAng="0" ptsTypes="AA">
                                      <p:cBhvr>
                                        <p:cTn id="31" dur="500" spd="-100000" fill="hold"/>
                                        <p:tgtEl>
                                          <p:spTgt spid="9"/>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5" grpId="1"/>
      <p:bldP spid="12" grpId="0" animBg="1"/>
      <p:bldP spid="12" grpId="1" animBg="1"/>
      <p:bldP spid="8" grpId="0"/>
      <p:bldP spid="8" grpId="1"/>
      <p:bldP spid="9" grpId="0"/>
      <p:bldP spid="9"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DA4E5C25-EDEF-527A-62A3-C01BF13AE2E8}"/>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Top Corners Rounded 14" descr="White front layer">
            <a:extLst>
              <a:ext uri="{FF2B5EF4-FFF2-40B4-BE49-F238E27FC236}">
                <a16:creationId xmlns:a16="http://schemas.microsoft.com/office/drawing/2014/main" id="{587FDECD-2D2F-6FBA-AEF9-462F866A08D3}"/>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idx="4294967295"/>
          </p:nvPr>
        </p:nvSpPr>
        <p:spPr>
          <a:xfrm>
            <a:off x="409576" y="2046923"/>
            <a:ext cx="6129229"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Groundedness Detection</a:t>
            </a:r>
            <a:endParaRPr lang="en-US" sz="2000">
              <a:gradFill>
                <a:gsLst>
                  <a:gs pos="83908">
                    <a:srgbClr val="FFFFFF"/>
                  </a:gs>
                  <a:gs pos="62000">
                    <a:srgbClr val="FFFFFF"/>
                  </a:gs>
                </a:gsLst>
                <a:lin ang="5400000" scaled="1"/>
              </a:gradFill>
              <a:latin typeface="Segoe UI Semibold"/>
            </a:endParaRPr>
          </a:p>
        </p:txBody>
      </p:sp>
      <p:sp>
        <p:nvSpPr>
          <p:cNvPr id="12" name="Rounded Rectangle 18" descr="Announcing&#10;">
            <a:extLst>
              <a:ext uri="{FF2B5EF4-FFF2-40B4-BE49-F238E27FC236}">
                <a16:creationId xmlns:a16="http://schemas.microsoft.com/office/drawing/2014/main" id="{95560948-9EC1-D82C-3813-A2D45AA29793}"/>
              </a:ext>
            </a:extLst>
          </p:cNvPr>
          <p:cNvSpPr/>
          <p:nvPr/>
        </p:nvSpPr>
        <p:spPr bwMode="auto">
          <a:xfrm>
            <a:off x="1195370" y="1131568"/>
            <a:ext cx="2563906"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
        <p:nvSpPr>
          <p:cNvPr id="9" name="Title 1">
            <a:extLst>
              <a:ext uri="{FF2B5EF4-FFF2-40B4-BE49-F238E27FC236}">
                <a16:creationId xmlns:a16="http://schemas.microsoft.com/office/drawing/2014/main" id="{127C1303-5F7C-72C2-C8A7-40D27ABCC3E5}"/>
              </a:ext>
            </a:extLst>
          </p:cNvPr>
          <p:cNvSpPr txBox="1">
            <a:spLocks/>
          </p:cNvSpPr>
          <p:nvPr/>
        </p:nvSpPr>
        <p:spPr>
          <a:xfrm>
            <a:off x="409576" y="6184030"/>
            <a:ext cx="7175463"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effectLst/>
                <a:uLnTx/>
                <a:uFillTx/>
                <a:latin typeface="Segoe UI"/>
                <a:ea typeface="+mn-ea"/>
                <a:cs typeface="Segoe UI" pitchFamily="34" charset="0"/>
              </a:rPr>
              <a:t>See </a:t>
            </a: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hlinkClick r:id="rId5"/>
              </a:rPr>
              <a:t>Detect and Mitigate Ungrounded Model Outputs</a:t>
            </a:r>
            <a:endParaRPr kumimoji="0" lang="en-US" sz="16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sp>
        <p:nvSpPr>
          <p:cNvPr id="10" name="TextBox 3">
            <a:extLst>
              <a:ext uri="{FF2B5EF4-FFF2-40B4-BE49-F238E27FC236}">
                <a16:creationId xmlns:a16="http://schemas.microsoft.com/office/drawing/2014/main" id="{006BDD41-B7F0-A99F-A32E-87DC880413E2}"/>
              </a:ext>
            </a:extLst>
          </p:cNvPr>
          <p:cNvSpPr txBox="1"/>
          <p:nvPr/>
        </p:nvSpPr>
        <p:spPr>
          <a:xfrm>
            <a:off x="6881319" y="1131568"/>
            <a:ext cx="4668129" cy="2972952"/>
          </a:xfrm>
          <a:prstGeom prst="roundRect">
            <a:avLst/>
          </a:prstGeom>
          <a:solidFill>
            <a:srgbClr val="F5F3F5"/>
          </a:solidFill>
          <a:ln w="47625" cap="flat" cmpd="sng" algn="ctr">
            <a:gradFill flip="none" rotWithShape="1">
              <a:gsLst>
                <a:gs pos="22000">
                  <a:srgbClr val="D59ED7"/>
                </a:gs>
                <a:gs pos="83000">
                  <a:srgbClr val="8DC8E8"/>
                </a:gs>
              </a:gsLst>
              <a:path path="circle">
                <a:fillToRect l="100000" t="100000"/>
              </a:path>
              <a:tileRect r="-100000" b="-100000"/>
            </a:gradFill>
            <a:prstDash val="solid"/>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11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3" name="Title 1">
            <a:extLst>
              <a:ext uri="{FF2B5EF4-FFF2-40B4-BE49-F238E27FC236}">
                <a16:creationId xmlns:a16="http://schemas.microsoft.com/office/drawing/2014/main" id="{EA92AFDC-8A05-F0CA-B2BA-9B570DE0EF0E}"/>
              </a:ext>
            </a:extLst>
          </p:cNvPr>
          <p:cNvSpPr txBox="1">
            <a:spLocks/>
          </p:cNvSpPr>
          <p:nvPr/>
        </p:nvSpPr>
        <p:spPr>
          <a:xfrm>
            <a:off x="409576" y="3036688"/>
            <a:ext cx="5134489"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50" normalizeH="0" baseline="0" noProof="0">
                <a:ln w="3175">
                  <a:noFill/>
                </a:ln>
                <a:effectLst/>
                <a:uLnTx/>
                <a:uFillTx/>
                <a:latin typeface="Segoe UI" panose="020B0502040204020203" pitchFamily="34" charset="0"/>
                <a:ea typeface="+mn-ea"/>
                <a:cs typeface="Segoe UI" pitchFamily="34" charset="0"/>
              </a:rPr>
              <a:t>Detect and block model outputs that lack grounding</a:t>
            </a:r>
          </a:p>
        </p:txBody>
      </p:sp>
      <p:pic>
        <p:nvPicPr>
          <p:cNvPr id="15" name="Image 14">
            <a:extLst>
              <a:ext uri="{FF2B5EF4-FFF2-40B4-BE49-F238E27FC236}">
                <a16:creationId xmlns:a16="http://schemas.microsoft.com/office/drawing/2014/main" id="{2AAD75D6-BE9E-5971-DE88-94D765B0CFFE}"/>
              </a:ext>
            </a:extLst>
          </p:cNvPr>
          <p:cNvPicPr>
            <a:picLocks noChangeAspect="1"/>
          </p:cNvPicPr>
          <p:nvPr/>
        </p:nvPicPr>
        <p:blipFill>
          <a:blip r:embed="rId6"/>
          <a:stretch>
            <a:fillRect/>
          </a:stretch>
        </p:blipFill>
        <p:spPr>
          <a:xfrm>
            <a:off x="7237115" y="1436683"/>
            <a:ext cx="3956535" cy="2260877"/>
          </a:xfrm>
          <a:prstGeom prst="rect">
            <a:avLst/>
          </a:prstGeom>
        </p:spPr>
      </p:pic>
    </p:spTree>
    <p:extLst>
      <p:ext uri="{BB962C8B-B14F-4D97-AF65-F5344CB8AC3E}">
        <p14:creationId xmlns:p14="http://schemas.microsoft.com/office/powerpoint/2010/main" val="351821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0 -1.11111E-6 L 0 0.01968 " pathEditMode="relative" rAng="0" ptsTypes="AA">
                                      <p:cBhvr>
                                        <p:cTn id="9" dur="5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12"/>
                                        </p:tgtEl>
                                        <p:attrNameLst>
                                          <p:attrName>ppt_x</p:attrName>
                                          <p:attrName>ppt_y</p:attrName>
                                        </p:attrNameLst>
                                      </p:cBhvr>
                                      <p:rCtr x="0" y="1759"/>
                                    </p:animMotion>
                                  </p:childTnLst>
                                </p:cTn>
                              </p:par>
                              <p:par>
                                <p:cTn id="15" presetID="2" presetClass="entr" presetSubtype="1" decel="10000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750" fill="hold"/>
                                        <p:tgtEl>
                                          <p:spTgt spid="4"/>
                                        </p:tgtEl>
                                        <p:attrNameLst>
                                          <p:attrName>ppt_x</p:attrName>
                                        </p:attrNameLst>
                                      </p:cBhvr>
                                      <p:tavLst>
                                        <p:tav tm="0">
                                          <p:val>
                                            <p:strVal val="#ppt_x"/>
                                          </p:val>
                                        </p:tav>
                                        <p:tav tm="100000">
                                          <p:val>
                                            <p:strVal val="#ppt_x"/>
                                          </p:val>
                                        </p:tav>
                                      </p:tavLst>
                                    </p:anim>
                                    <p:anim calcmode="lin" valueType="num">
                                      <p:cBhvr additive="base">
                                        <p:cTn id="18" dur="750" fill="hold"/>
                                        <p:tgtEl>
                                          <p:spTgt spid="4"/>
                                        </p:tgtEl>
                                        <p:attrNameLst>
                                          <p:attrName>ppt_y</p:attrName>
                                        </p:attrNameLst>
                                      </p:cBhvr>
                                      <p:tavLst>
                                        <p:tav tm="0">
                                          <p:val>
                                            <p:strVal val="0-#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750"/>
                                        <p:tgtEl>
                                          <p:spTgt spid="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par>
                                <p:cTn id="25" presetID="42" presetClass="path" presetSubtype="0" decel="100000" fill="hold" grpId="1" nodeType="withEffect">
                                  <p:stCondLst>
                                    <p:cond delay="500"/>
                                  </p:stCondLst>
                                  <p:childTnLst>
                                    <p:animMotion origin="layout" path="M 0 -1.11111E-6 L 0 0.01968 " pathEditMode="relative" rAng="0" ptsTypes="AA">
                                      <p:cBhvr>
                                        <p:cTn id="26" dur="500" spd="-100000" fill="hold"/>
                                        <p:tgtEl>
                                          <p:spTgt spid="9"/>
                                        </p:tgtEl>
                                        <p:attrNameLst>
                                          <p:attrName>ppt_x</p:attrName>
                                          <p:attrName>ppt_y</p:attrName>
                                        </p:attrNameLst>
                                      </p:cBhvr>
                                      <p:rCtr x="0" y="972"/>
                                    </p:animMotion>
                                  </p:childTnLst>
                                </p:cTn>
                              </p:par>
                              <p:par>
                                <p:cTn id="27" presetID="10" presetClass="entr" presetSubtype="0" fill="hold" grpId="0" nodeType="withEffect">
                                  <p:stCondLst>
                                    <p:cond delay="50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42" presetClass="path" presetSubtype="0" decel="100000" fill="hold" grpId="1" nodeType="withEffect">
                                  <p:stCondLst>
                                    <p:cond delay="500"/>
                                  </p:stCondLst>
                                  <p:childTnLst>
                                    <p:animMotion origin="layout" path="M 0 -1.11111E-6 L 0 0.01968 " pathEditMode="relative" rAng="0" ptsTypes="AA">
                                      <p:cBhvr>
                                        <p:cTn id="31" dur="500" spd="-100000" fill="hold"/>
                                        <p:tgtEl>
                                          <p:spTgt spid="13"/>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5" grpId="1"/>
      <p:bldP spid="12" grpId="0" animBg="1"/>
      <p:bldP spid="12" grpId="1" animBg="1"/>
      <p:bldP spid="9" grpId="0"/>
      <p:bldP spid="9" grpId="1"/>
      <p:bldP spid="13" grpId="0"/>
      <p:bldP spid="1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2EFC713-C8B7-4C97-BC1A-DAF3770F8ABC}"/>
              </a:ext>
            </a:extLst>
          </p:cNvPr>
          <p:cNvSpPr/>
          <p:nvPr/>
        </p:nvSpPr>
        <p:spPr bwMode="auto">
          <a:xfrm>
            <a:off x="-1" y="973"/>
            <a:ext cx="4566219"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a:extLst>
              <a:ext uri="{FF2B5EF4-FFF2-40B4-BE49-F238E27FC236}">
                <a16:creationId xmlns:a16="http://schemas.microsoft.com/office/drawing/2014/main" id="{9C61F2F3-E27B-4A88-907E-70DEEEAE56C6}"/>
              </a:ext>
            </a:extLst>
          </p:cNvPr>
          <p:cNvSpPr txBox="1">
            <a:spLocks/>
          </p:cNvSpPr>
          <p:nvPr/>
        </p:nvSpPr>
        <p:spPr>
          <a:xfrm>
            <a:off x="726783" y="675480"/>
            <a:ext cx="5519471" cy="5507037"/>
          </a:xfrm>
          <a:prstGeom prst="rect">
            <a:avLst/>
          </a:prstGeom>
        </p:spPr>
        <p:txBody>
          <a:bodyPr anchor="ct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800" spc="0">
                <a:ln>
                  <a:noFill/>
                </a:ln>
                <a:solidFill>
                  <a:schemeClr val="tx1"/>
                </a:solidFill>
                <a:latin typeface="Segoe UI Semilight" panose="020B0402040204020203" pitchFamily="34" charset="0"/>
                <a:ea typeface="+mj-ea"/>
                <a:cs typeface="Segoe UI Semilight" panose="020B0402040204020203" pitchFamily="34" charset="0"/>
              </a:rPr>
              <a:t>“When your technology changes the world, you bear a responsibility to help address the world you have helped create.”</a:t>
            </a:r>
          </a:p>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3200" b="1" i="0" u="none" strike="noStrike" kern="1200" cap="none" spc="-50" normalizeH="0" baseline="0" noProof="0">
              <a:ln w="3175">
                <a:noFill/>
              </a:ln>
              <a:solidFill>
                <a:schemeClr val="tx1"/>
              </a:solidFill>
              <a:effectLst/>
              <a:uLnTx/>
              <a:uFillTx/>
              <a:latin typeface="Segoe UI Light"/>
              <a:cs typeface="Segoe UI"/>
            </a:endParaRPr>
          </a:p>
          <a:p>
            <a:pPr marL="0" marR="0" lvl="0" indent="0" algn="r" defTabSz="932742" rtl="0" eaLnBrk="1" fontAlgn="auto" latinLnBrk="0" hangingPunct="1">
              <a:lnSpc>
                <a:spcPct val="90000"/>
              </a:lnSpc>
              <a:spcBef>
                <a:spcPct val="20000"/>
              </a:spcBef>
              <a:spcAft>
                <a:spcPts val="0"/>
              </a:spcAft>
              <a:buClrTx/>
              <a:buSzPct val="90000"/>
              <a:buFontTx/>
              <a:buNone/>
              <a:tabLst/>
              <a:defRPr/>
            </a:pPr>
            <a:r>
              <a:rPr lang="en-US" sz="1600" i="1" spc="0">
                <a:ln>
                  <a:noFill/>
                </a:ln>
                <a:solidFill>
                  <a:schemeClr val="tx1"/>
                </a:solidFill>
                <a:latin typeface="Segoe UI Semilight" panose="020B0402040204020203" pitchFamily="34" charset="0"/>
                <a:ea typeface="+mj-ea"/>
                <a:cs typeface="Segoe UI Semilight" panose="020B0402040204020203" pitchFamily="34" charset="0"/>
              </a:rPr>
              <a:t>Brad Smith</a:t>
            </a:r>
          </a:p>
          <a:p>
            <a:pPr marL="0" marR="0" lvl="0" indent="0" algn="r" defTabSz="932742" rtl="0" eaLnBrk="1" fontAlgn="auto" latinLnBrk="0" hangingPunct="1">
              <a:lnSpc>
                <a:spcPct val="90000"/>
              </a:lnSpc>
              <a:spcBef>
                <a:spcPct val="20000"/>
              </a:spcBef>
              <a:spcAft>
                <a:spcPts val="0"/>
              </a:spcAft>
              <a:buClrTx/>
              <a:buSzPct val="90000"/>
              <a:buFontTx/>
              <a:buNone/>
              <a:tabLst/>
              <a:defRPr/>
            </a:pPr>
            <a:r>
              <a:rPr lang="en-US" sz="1600">
                <a:solidFill>
                  <a:schemeClr val="tx1"/>
                </a:solidFill>
                <a:latin typeface="Segoe UI Semilight" panose="020B0402040204020203" pitchFamily="34" charset="0"/>
                <a:ea typeface="+mj-ea"/>
                <a:cs typeface="Segoe UI Semilight" panose="020B0402040204020203" pitchFamily="34" charset="0"/>
              </a:rPr>
              <a:t>Vice Chair and President, Microsoft Corporation</a:t>
            </a:r>
            <a:endParaRPr lang="en-US" sz="3200" b="1" i="0" u="none" strike="noStrike" kern="1200" cap="none" spc="-50" normalizeH="0" baseline="0" noProof="0">
              <a:ln w="3175">
                <a:noFill/>
              </a:ln>
              <a:solidFill>
                <a:schemeClr val="tx1"/>
              </a:solidFill>
              <a:effectLst/>
              <a:uLnTx/>
              <a:uFillTx/>
              <a:latin typeface="Segoe UI Light"/>
              <a:cs typeface="Segoe UI"/>
            </a:endParaRPr>
          </a:p>
        </p:txBody>
      </p:sp>
      <p:pic>
        <p:nvPicPr>
          <p:cNvPr id="1026" name="Picture 2" descr="The book Tools and Weapons by Brad Smith and Carol Ann Browne.">
            <a:extLst>
              <a:ext uri="{FF2B5EF4-FFF2-40B4-BE49-F238E27FC236}">
                <a16:creationId xmlns:a16="http://schemas.microsoft.com/office/drawing/2014/main" id="{40CE1A37-ED83-44E7-997D-2DCD8DE823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6492" y="893761"/>
            <a:ext cx="3672254" cy="536857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57651580"/>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2">
            <a:extLst>
              <a:ext uri="{FF2B5EF4-FFF2-40B4-BE49-F238E27FC236}">
                <a16:creationId xmlns:a16="http://schemas.microsoft.com/office/drawing/2014/main" id="{0056BBCE-BDBE-5137-5947-9939A4E8B70D}"/>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rgbClr val="8DC8E8"/>
                </a:solidFill>
                <a:latin typeface="Segoe UI Semibold"/>
                <a:ea typeface="Open Sans" panose="020B0606030504020204" pitchFamily="34" charset="0"/>
                <a:cs typeface="Open Sans" panose="020B0606030504020204" pitchFamily="34" charset="0"/>
              </a:rPr>
              <a:t>User Experience</a:t>
            </a:r>
          </a:p>
        </p:txBody>
      </p:sp>
      <p:sp>
        <p:nvSpPr>
          <p:cNvPr id="6" name="Rectangle: Rounded Corners 5">
            <a:extLst>
              <a:ext uri="{FF2B5EF4-FFF2-40B4-BE49-F238E27FC236}">
                <a16:creationId xmlns:a16="http://schemas.microsoft.com/office/drawing/2014/main" id="{28C5849C-426F-2ED7-F2AC-A64CBB1CADCF}"/>
              </a:ext>
            </a:extLst>
          </p:cNvPr>
          <p:cNvSpPr/>
          <p:nvPr/>
        </p:nvSpPr>
        <p:spPr>
          <a:xfrm>
            <a:off x="5528208" y="1989193"/>
            <a:ext cx="4068230" cy="3848981"/>
          </a:xfrm>
          <a:prstGeom prst="roundRect">
            <a:avLst>
              <a:gd name="adj" fmla="val 3303"/>
            </a:avLst>
          </a:prstGeom>
          <a:gradFill>
            <a:gsLst>
              <a:gs pos="0">
                <a:srgbClr val="8DC8E8"/>
              </a:gs>
              <a:gs pos="100000">
                <a:srgbClr val="D59ED7"/>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b="1">
                <a:solidFill>
                  <a:schemeClr val="bg1"/>
                </a:solidFill>
                <a:latin typeface="Segoe UI Semibold"/>
                <a:ea typeface="Open Sans" panose="020B0606030504020204" pitchFamily="34" charset="0"/>
                <a:cs typeface="Open Sans" panose="020B0606030504020204" pitchFamily="34" charset="0"/>
              </a:rPr>
              <a:t>System message  &amp; Grounding</a:t>
            </a:r>
          </a:p>
        </p:txBody>
      </p:sp>
      <p:sp>
        <p:nvSpPr>
          <p:cNvPr id="9" name="Rectangle: Rounded Corners 8">
            <a:extLst>
              <a:ext uri="{FF2B5EF4-FFF2-40B4-BE49-F238E27FC236}">
                <a16:creationId xmlns:a16="http://schemas.microsoft.com/office/drawing/2014/main" id="{7C57C4AC-7DAC-76DB-96C1-B40DC4FE4AD7}"/>
              </a:ext>
            </a:extLst>
          </p:cNvPr>
          <p:cNvSpPr/>
          <p:nvPr/>
        </p:nvSpPr>
        <p:spPr>
          <a:xfrm>
            <a:off x="5710243" y="2840160"/>
            <a:ext cx="3001430" cy="2839674"/>
          </a:xfrm>
          <a:prstGeom prst="roundRect">
            <a:avLst>
              <a:gd name="adj" fmla="val 5715"/>
            </a:avLst>
          </a:prstGeom>
          <a:gradFill>
            <a:gsLst>
              <a:gs pos="0">
                <a:srgbClr val="3A566A"/>
              </a:gs>
              <a:gs pos="100000">
                <a:srgbClr val="45475E"/>
              </a:gs>
            </a:gsLst>
            <a:lin ang="2700000" scaled="1"/>
          </a:grad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kern="0">
                <a:solidFill>
                  <a:srgbClr val="8DC8E8"/>
                </a:solidFill>
                <a:latin typeface="Segoe UI Semibold"/>
                <a:ea typeface="Open Sans" panose="020B0606030504020204" pitchFamily="34" charset="0"/>
                <a:cs typeface="Open Sans" panose="020B0606030504020204" pitchFamily="34" charset="0"/>
              </a:rPr>
              <a:t>Safety System</a:t>
            </a:r>
          </a:p>
        </p:txBody>
      </p:sp>
      <p:sp>
        <p:nvSpPr>
          <p:cNvPr id="8" name="Rectangle: Rounded Corners 7">
            <a:extLst>
              <a:ext uri="{FF2B5EF4-FFF2-40B4-BE49-F238E27FC236}">
                <a16:creationId xmlns:a16="http://schemas.microsoft.com/office/drawing/2014/main" id="{73915BAE-6BCD-1DE3-1C75-B5AD31F3E273}"/>
              </a:ext>
            </a:extLst>
          </p:cNvPr>
          <p:cNvSpPr/>
          <p:nvPr/>
        </p:nvSpPr>
        <p:spPr>
          <a:xfrm>
            <a:off x="5896508" y="3783728"/>
            <a:ext cx="1820330" cy="1722227"/>
          </a:xfrm>
          <a:prstGeom prst="roundRect">
            <a:avLst>
              <a:gd name="adj" fmla="val 7380"/>
            </a:avLst>
          </a:prstGeom>
          <a:gradFill>
            <a:gsLst>
              <a:gs pos="0">
                <a:srgbClr val="3C5669"/>
              </a:gs>
              <a:gs pos="100000">
                <a:srgbClr val="464C61"/>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rgbClr val="8DC8E8"/>
                </a:solidFill>
                <a:latin typeface="Segoe UI Semibold"/>
                <a:ea typeface="Open Sans" panose="020B0606030504020204" pitchFamily="34" charset="0"/>
                <a:cs typeface="Open Sans" panose="020B0606030504020204" pitchFamily="34" charset="0"/>
              </a:rPr>
              <a:t>Model</a:t>
            </a:r>
          </a:p>
        </p:txBody>
      </p:sp>
      <p:sp>
        <p:nvSpPr>
          <p:cNvPr id="3" name="Titre 2">
            <a:extLst>
              <a:ext uri="{FF2B5EF4-FFF2-40B4-BE49-F238E27FC236}">
                <a16:creationId xmlns:a16="http://schemas.microsoft.com/office/drawing/2014/main" id="{43D005E3-2EA1-A209-12D5-DA23C4FA07EB}"/>
              </a:ext>
            </a:extLst>
          </p:cNvPr>
          <p:cNvSpPr>
            <a:spLocks noGrp="1"/>
          </p:cNvSpPr>
          <p:nvPr>
            <p:ph type="title"/>
          </p:nvPr>
        </p:nvSpPr>
        <p:spPr>
          <a:xfrm>
            <a:off x="450477" y="4090843"/>
            <a:ext cx="4451196" cy="861774"/>
          </a:xfrm>
        </p:spPr>
        <p:txBody>
          <a:bodyPr/>
          <a:lstStyle/>
          <a:p>
            <a:pPr>
              <a:defRPr/>
            </a:pPr>
            <a:r>
              <a:rPr lang="en-CA" sz="3200"/>
              <a:t>Mitigation layers:</a:t>
            </a:r>
            <a:br>
              <a:rPr lang="en-CA" sz="3200"/>
            </a:br>
            <a:r>
              <a:rPr lang="en-CA" sz="2400">
                <a:latin typeface="+mn-lt"/>
              </a:rPr>
              <a:t>System message &amp; Grounding</a:t>
            </a:r>
            <a:endParaRPr lang="en-CA" sz="3600">
              <a:latin typeface="+mn-lt"/>
            </a:endParaRPr>
          </a:p>
        </p:txBody>
      </p:sp>
    </p:spTree>
    <p:extLst>
      <p:ext uri="{BB962C8B-B14F-4D97-AF65-F5344CB8AC3E}">
        <p14:creationId xmlns:p14="http://schemas.microsoft.com/office/powerpoint/2010/main" val="301219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D9BAC-F5CE-F8F8-2E7E-66E7FD1BBEA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E8ED80E-4371-FC8B-7072-2700F26B6B60}"/>
              </a:ext>
            </a:extLst>
          </p:cNvPr>
          <p:cNvSpPr>
            <a:spLocks noGrp="1"/>
          </p:cNvSpPr>
          <p:nvPr>
            <p:ph type="title"/>
          </p:nvPr>
        </p:nvSpPr>
        <p:spPr>
          <a:xfrm>
            <a:off x="588263" y="457200"/>
            <a:ext cx="11018520" cy="492443"/>
          </a:xfrm>
        </p:spPr>
        <p:txBody>
          <a:bodyPr/>
          <a:lstStyle/>
          <a:p>
            <a:pPr>
              <a:defRPr/>
            </a:pPr>
            <a:r>
              <a:rPr lang="en-CA" sz="3200"/>
              <a:t>Recommended system message framework</a:t>
            </a:r>
            <a:endParaRPr lang="en-US" sz="3200">
              <a:latin typeface="+mn-lt"/>
            </a:endParaRPr>
          </a:p>
        </p:txBody>
      </p:sp>
      <p:cxnSp>
        <p:nvCxnSpPr>
          <p:cNvPr id="36" name="Straight Arrow Connector 3">
            <a:extLst>
              <a:ext uri="{FF2B5EF4-FFF2-40B4-BE49-F238E27FC236}">
                <a16:creationId xmlns:a16="http://schemas.microsoft.com/office/drawing/2014/main" id="{9C49687D-4890-309A-8984-A04916E6A213}"/>
              </a:ext>
              <a:ext uri="{C183D7F6-B498-43B3-948B-1728B52AA6E4}">
                <adec:decorative xmlns:adec="http://schemas.microsoft.com/office/drawing/2017/decorative" val="1"/>
              </a:ext>
            </a:extLst>
          </p:cNvPr>
          <p:cNvCxnSpPr>
            <a:cxnSpLocks/>
          </p:cNvCxnSpPr>
          <p:nvPr/>
        </p:nvCxnSpPr>
        <p:spPr>
          <a:xfrm>
            <a:off x="3624825" y="2102985"/>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38" name="Bet 1">
            <a:extLst>
              <a:ext uri="{FF2B5EF4-FFF2-40B4-BE49-F238E27FC236}">
                <a16:creationId xmlns:a16="http://schemas.microsoft.com/office/drawing/2014/main" id="{FC06673B-C0B6-5E36-37FD-6F8A73C4BCA6}"/>
              </a:ext>
            </a:extLst>
          </p:cNvPr>
          <p:cNvSpPr/>
          <p:nvPr/>
        </p:nvSpPr>
        <p:spPr>
          <a:xfrm>
            <a:off x="615318" y="1383708"/>
            <a:ext cx="3009507" cy="1387102"/>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1. Define the model’s profile, </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capabilities, and limitations</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for the scenario</a:t>
            </a:r>
          </a:p>
        </p:txBody>
      </p:sp>
      <p:sp>
        <p:nvSpPr>
          <p:cNvPr id="40" name="Bet 1">
            <a:extLst>
              <a:ext uri="{FF2B5EF4-FFF2-40B4-BE49-F238E27FC236}">
                <a16:creationId xmlns:a16="http://schemas.microsoft.com/office/drawing/2014/main" id="{41B30F25-AA31-2E16-EE74-320201525926}"/>
              </a:ext>
              <a:ext uri="{C183D7F6-B498-43B3-948B-1728B52AA6E4}">
                <adec:decorative xmlns:adec="http://schemas.microsoft.com/office/drawing/2017/decorative" val="1"/>
              </a:ext>
            </a:extLst>
          </p:cNvPr>
          <p:cNvSpPr/>
          <p:nvPr/>
        </p:nvSpPr>
        <p:spPr>
          <a:xfrm>
            <a:off x="4161362" y="1383708"/>
            <a:ext cx="7557248" cy="1387106"/>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specific task(s) </a:t>
            </a:r>
            <a:r>
              <a:rPr lang="en-US" sz="1200" spc="-50">
                <a:ln w="3175">
                  <a:noFill/>
                </a:ln>
                <a:latin typeface="+mj-lt"/>
                <a:ea typeface="+mj-lt"/>
                <a:cs typeface="Segoe UI Semibold"/>
              </a:rPr>
              <a:t>you would like the model to complete. Describe who the users of the model will be, what inputs will be provided to the model, and what you expect the model to output.</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how the model should complete the tasks</a:t>
            </a:r>
            <a:r>
              <a:rPr lang="en-US" sz="1200" spc="-50">
                <a:ln w="3175">
                  <a:noFill/>
                </a:ln>
                <a:latin typeface="+mj-lt"/>
                <a:ea typeface="+mj-lt"/>
                <a:cs typeface="Segoe UI Semibold"/>
              </a:rPr>
              <a:t>, including any additional tools (like APIs, code, plug-ins) the model can use.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scope and limitations </a:t>
            </a:r>
            <a:r>
              <a:rPr lang="en-US" sz="1200" spc="-50">
                <a:ln w="3175">
                  <a:noFill/>
                </a:ln>
                <a:latin typeface="+mj-lt"/>
                <a:ea typeface="+mj-lt"/>
                <a:cs typeface="Segoe UI Semibold"/>
              </a:rPr>
              <a:t>of the model’s performance by providing clear instructions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posture and tone </a:t>
            </a:r>
            <a:r>
              <a:rPr lang="en-US" sz="1200" spc="-50">
                <a:ln w="3175">
                  <a:noFill/>
                </a:ln>
                <a:latin typeface="+mj-lt"/>
                <a:ea typeface="+mj-lt"/>
                <a:cs typeface="Segoe UI Semibold"/>
              </a:rPr>
              <a:t>the model should exhibit in its responses.  </a:t>
            </a:r>
          </a:p>
        </p:txBody>
      </p:sp>
      <p:sp>
        <p:nvSpPr>
          <p:cNvPr id="42" name="Bet 1">
            <a:extLst>
              <a:ext uri="{FF2B5EF4-FFF2-40B4-BE49-F238E27FC236}">
                <a16:creationId xmlns:a16="http://schemas.microsoft.com/office/drawing/2014/main" id="{47E89E8A-6A8F-A4C1-4996-99C0C0CF4558}"/>
              </a:ext>
              <a:ext uri="{C183D7F6-B498-43B3-948B-1728B52AA6E4}">
                <adec:decorative xmlns:adec="http://schemas.microsoft.com/office/drawing/2017/decorative" val="1"/>
              </a:ext>
            </a:extLst>
          </p:cNvPr>
          <p:cNvSpPr/>
          <p:nvPr/>
        </p:nvSpPr>
        <p:spPr>
          <a:xfrm>
            <a:off x="4161361" y="2919301"/>
            <a:ext cx="7557248" cy="1010028"/>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language and syntax </a:t>
            </a:r>
            <a:r>
              <a:rPr lang="en-US" sz="1200" spc="-50">
                <a:ln w="3175">
                  <a:noFill/>
                </a:ln>
                <a:latin typeface="+mj-lt"/>
                <a:ea typeface="+mj-lt"/>
                <a:cs typeface="Segoe UI Semibold"/>
              </a:rPr>
              <a:t>of the output format. For example, if you want the output to be machine parseable, you may want to structure the output to be in JSON, XSON or XML.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any styling or formatting </a:t>
            </a:r>
            <a:r>
              <a:rPr lang="en-US" sz="1200" spc="-50">
                <a:ln w="3175">
                  <a:noFill/>
                </a:ln>
                <a:latin typeface="+mj-lt"/>
                <a:ea typeface="+mj-lt"/>
                <a:cs typeface="Segoe UI Semibold"/>
              </a:rPr>
              <a:t>preferences for better user readability like bulleting or bolding certain parts of the response.</a:t>
            </a:r>
          </a:p>
        </p:txBody>
      </p:sp>
      <p:sp>
        <p:nvSpPr>
          <p:cNvPr id="43" name="Bet 1">
            <a:extLst>
              <a:ext uri="{FF2B5EF4-FFF2-40B4-BE49-F238E27FC236}">
                <a16:creationId xmlns:a16="http://schemas.microsoft.com/office/drawing/2014/main" id="{020C69F3-B1A9-5DC2-80A2-4265AC8B49F0}"/>
              </a:ext>
              <a:ext uri="{C183D7F6-B498-43B3-948B-1728B52AA6E4}">
                <adec:decorative xmlns:adec="http://schemas.microsoft.com/office/drawing/2017/decorative" val="1"/>
              </a:ext>
            </a:extLst>
          </p:cNvPr>
          <p:cNvSpPr/>
          <p:nvPr/>
        </p:nvSpPr>
        <p:spPr>
          <a:xfrm>
            <a:off x="4161361" y="4077816"/>
            <a:ext cx="7557248" cy="1010027"/>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Describe difficult use cases </a:t>
            </a:r>
            <a:r>
              <a:rPr lang="en-US" sz="1200" spc="-50">
                <a:ln w="3175">
                  <a:noFill/>
                </a:ln>
                <a:latin typeface="+mj-lt"/>
                <a:ea typeface="+mj-lt"/>
                <a:cs typeface="Segoe UI Semibold"/>
              </a:rPr>
              <a:t>where the prompt is ambiguous or complicated, to give the model additional visibility into how to approach such cases.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Show chain-of-thought reasoning </a:t>
            </a:r>
            <a:r>
              <a:rPr lang="en-US" sz="1200" spc="-50">
                <a:ln w="3175">
                  <a:noFill/>
                </a:ln>
                <a:latin typeface="+mj-lt"/>
                <a:ea typeface="+mj-lt"/>
                <a:cs typeface="Segoe UI Semibold"/>
              </a:rPr>
              <a:t>to better inform the model on the steps it should take to achieve the desired outcomes. </a:t>
            </a:r>
          </a:p>
        </p:txBody>
      </p:sp>
      <p:cxnSp>
        <p:nvCxnSpPr>
          <p:cNvPr id="44" name="Straight Arrow Connector 14">
            <a:extLst>
              <a:ext uri="{FF2B5EF4-FFF2-40B4-BE49-F238E27FC236}">
                <a16:creationId xmlns:a16="http://schemas.microsoft.com/office/drawing/2014/main" id="{49D5A269-0761-C4DE-D161-F7B37FE2F283}"/>
              </a:ext>
              <a:ext uri="{C183D7F6-B498-43B3-948B-1728B52AA6E4}">
                <adec:decorative xmlns:adec="http://schemas.microsoft.com/office/drawing/2017/decorative" val="1"/>
              </a:ext>
            </a:extLst>
          </p:cNvPr>
          <p:cNvCxnSpPr>
            <a:cxnSpLocks/>
          </p:cNvCxnSpPr>
          <p:nvPr/>
        </p:nvCxnSpPr>
        <p:spPr>
          <a:xfrm>
            <a:off x="3645890" y="3457680"/>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45" name="Bet 1">
            <a:extLst>
              <a:ext uri="{FF2B5EF4-FFF2-40B4-BE49-F238E27FC236}">
                <a16:creationId xmlns:a16="http://schemas.microsoft.com/office/drawing/2014/main" id="{021EA566-D93A-8798-164C-43F7337653C5}"/>
              </a:ext>
              <a:ext uri="{C183D7F6-B498-43B3-948B-1728B52AA6E4}">
                <adec:decorative xmlns:adec="http://schemas.microsoft.com/office/drawing/2017/decorative" val="1"/>
              </a:ext>
            </a:extLst>
          </p:cNvPr>
          <p:cNvSpPr/>
          <p:nvPr/>
        </p:nvSpPr>
        <p:spPr>
          <a:xfrm>
            <a:off x="4161361" y="5256488"/>
            <a:ext cx="7557248" cy="771802"/>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specific guardrails to mitigate harms </a:t>
            </a:r>
            <a:r>
              <a:rPr lang="en-US" sz="1200" spc="-50">
                <a:ln w="3175">
                  <a:noFill/>
                </a:ln>
                <a:latin typeface="+mj-lt"/>
                <a:ea typeface="+mj-lt"/>
                <a:cs typeface="Segoe UI Semibold"/>
              </a:rPr>
              <a:t>that have been identified and prioritized for the scenario.</a:t>
            </a:r>
          </a:p>
        </p:txBody>
      </p:sp>
      <p:sp>
        <p:nvSpPr>
          <p:cNvPr id="47" name="Bet 1">
            <a:extLst>
              <a:ext uri="{FF2B5EF4-FFF2-40B4-BE49-F238E27FC236}">
                <a16:creationId xmlns:a16="http://schemas.microsoft.com/office/drawing/2014/main" id="{2EA15BBE-7FCE-759F-D88A-79784B96FBB7}"/>
              </a:ext>
            </a:extLst>
          </p:cNvPr>
          <p:cNvSpPr/>
          <p:nvPr/>
        </p:nvSpPr>
        <p:spPr>
          <a:xfrm>
            <a:off x="636383" y="2920732"/>
            <a:ext cx="3009507" cy="1008597"/>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2. Define the model’s output </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format</a:t>
            </a:r>
          </a:p>
        </p:txBody>
      </p:sp>
      <p:cxnSp>
        <p:nvCxnSpPr>
          <p:cNvPr id="49" name="Straight Arrow Connector 19">
            <a:extLst>
              <a:ext uri="{FF2B5EF4-FFF2-40B4-BE49-F238E27FC236}">
                <a16:creationId xmlns:a16="http://schemas.microsoft.com/office/drawing/2014/main" id="{4B52C08A-0926-666C-1B0E-69025AA99586}"/>
              </a:ext>
              <a:ext uri="{C183D7F6-B498-43B3-948B-1728B52AA6E4}">
                <adec:decorative xmlns:adec="http://schemas.microsoft.com/office/drawing/2017/decorative" val="1"/>
              </a:ext>
            </a:extLst>
          </p:cNvPr>
          <p:cNvCxnSpPr>
            <a:cxnSpLocks/>
          </p:cNvCxnSpPr>
          <p:nvPr/>
        </p:nvCxnSpPr>
        <p:spPr>
          <a:xfrm>
            <a:off x="3597771" y="4583009"/>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50" name="Bet 1">
            <a:extLst>
              <a:ext uri="{FF2B5EF4-FFF2-40B4-BE49-F238E27FC236}">
                <a16:creationId xmlns:a16="http://schemas.microsoft.com/office/drawing/2014/main" id="{7CA22C74-4D1F-C31D-CDCB-406546A7D423}"/>
              </a:ext>
            </a:extLst>
          </p:cNvPr>
          <p:cNvSpPr/>
          <p:nvPr/>
        </p:nvSpPr>
        <p:spPr>
          <a:xfrm>
            <a:off x="615317" y="4079246"/>
            <a:ext cx="3080120" cy="1008597"/>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3. Provide example(s) to demonstrate the intended behavior of the model </a:t>
            </a:r>
          </a:p>
        </p:txBody>
      </p:sp>
      <p:cxnSp>
        <p:nvCxnSpPr>
          <p:cNvPr id="51" name="Straight Arrow Connector 21">
            <a:extLst>
              <a:ext uri="{FF2B5EF4-FFF2-40B4-BE49-F238E27FC236}">
                <a16:creationId xmlns:a16="http://schemas.microsoft.com/office/drawing/2014/main" id="{86A89959-68C4-70BE-6464-9753D4C30A32}"/>
              </a:ext>
              <a:ext uri="{C183D7F6-B498-43B3-948B-1728B52AA6E4}">
                <adec:decorative xmlns:adec="http://schemas.microsoft.com/office/drawing/2017/decorative" val="1"/>
              </a:ext>
            </a:extLst>
          </p:cNvPr>
          <p:cNvCxnSpPr>
            <a:cxnSpLocks/>
          </p:cNvCxnSpPr>
          <p:nvPr/>
        </p:nvCxnSpPr>
        <p:spPr>
          <a:xfrm>
            <a:off x="3624825" y="5612821"/>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52" name="Bet 1">
            <a:extLst>
              <a:ext uri="{FF2B5EF4-FFF2-40B4-BE49-F238E27FC236}">
                <a16:creationId xmlns:a16="http://schemas.microsoft.com/office/drawing/2014/main" id="{24162343-E88F-35BE-D92C-BC696BFAA622}"/>
              </a:ext>
            </a:extLst>
          </p:cNvPr>
          <p:cNvSpPr/>
          <p:nvPr/>
        </p:nvSpPr>
        <p:spPr>
          <a:xfrm>
            <a:off x="615317" y="5256488"/>
            <a:ext cx="3080120" cy="771802"/>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4. Define additional behavioral and safety guardrails  </a:t>
            </a:r>
          </a:p>
        </p:txBody>
      </p:sp>
    </p:spTree>
    <p:extLst>
      <p:ext uri="{BB962C8B-B14F-4D97-AF65-F5344CB8AC3E}">
        <p14:creationId xmlns:p14="http://schemas.microsoft.com/office/powerpoint/2010/main" val="3918579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DADAB-49D4-8338-3172-B5F77AE3BBB2}"/>
            </a:ext>
          </a:extLst>
        </p:cNvPr>
        <p:cNvGrpSpPr/>
        <p:nvPr/>
      </p:nvGrpSpPr>
      <p:grpSpPr>
        <a:xfrm>
          <a:off x="0" y="0"/>
          <a:ext cx="0" cy="0"/>
          <a:chOff x="0" y="0"/>
          <a:chExt cx="0" cy="0"/>
        </a:xfrm>
      </p:grpSpPr>
      <p:sp>
        <p:nvSpPr>
          <p:cNvPr id="16" name="Rounded Rectangle 3" descr="Light Pattern: Grid">
            <a:extLst>
              <a:ext uri="{FF2B5EF4-FFF2-40B4-BE49-F238E27FC236}">
                <a16:creationId xmlns:a16="http://schemas.microsoft.com/office/drawing/2014/main" id="{0DD99A29-F358-D8BA-5DB0-C516FDC34717}"/>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4" descr="White front layer">
            <a:extLst>
              <a:ext uri="{FF2B5EF4-FFF2-40B4-BE49-F238E27FC236}">
                <a16:creationId xmlns:a16="http://schemas.microsoft.com/office/drawing/2014/main" id="{00F36C78-5519-FAAF-64A6-CE34C6E7E46B}"/>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33726FFE-C3C7-7BCE-ED1A-FA8292EBBF82}"/>
              </a:ext>
            </a:extLst>
          </p:cNvPr>
          <p:cNvSpPr>
            <a:spLocks noGrp="1"/>
          </p:cNvSpPr>
          <p:nvPr>
            <p:ph type="title"/>
          </p:nvPr>
        </p:nvSpPr>
        <p:spPr>
          <a:xfrm>
            <a:off x="643127" y="2009569"/>
            <a:ext cx="4586098" cy="1477328"/>
          </a:xfrm>
        </p:spPr>
        <p:txBody>
          <a:bodyPr/>
          <a:lstStyle/>
          <a:p>
            <a:r>
              <a:rPr lang="en-US" dirty="0"/>
              <a:t>Safety </a:t>
            </a:r>
            <a:r>
              <a:rPr lang="en-US" sz="3200" dirty="0"/>
              <a:t>system message templates</a:t>
            </a:r>
          </a:p>
        </p:txBody>
      </p:sp>
      <p:sp>
        <p:nvSpPr>
          <p:cNvPr id="4" name="TextBox 3">
            <a:extLst>
              <a:ext uri="{FF2B5EF4-FFF2-40B4-BE49-F238E27FC236}">
                <a16:creationId xmlns:a16="http://schemas.microsoft.com/office/drawing/2014/main" id="{C550299B-7D63-6051-ED0A-92BEC5534B7A}"/>
              </a:ext>
            </a:extLst>
          </p:cNvPr>
          <p:cNvSpPr txBox="1"/>
          <p:nvPr/>
        </p:nvSpPr>
        <p:spPr>
          <a:xfrm>
            <a:off x="643127" y="3168954"/>
            <a:ext cx="3848528" cy="92333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1800"/>
              </a:spcAft>
              <a:buClrTx/>
              <a:buSzTx/>
              <a:tabLst/>
              <a:defRPr/>
            </a:pPr>
            <a:r>
              <a:rPr kumimoji="0" lang="en-US" b="0" i="0" u="none" strike="noStrike" kern="1200" cap="none" spc="0" normalizeH="0" baseline="0" noProof="0" dirty="0">
                <a:ln>
                  <a:noFill/>
                </a:ln>
                <a:solidFill>
                  <a:srgbClr val="000000"/>
                </a:solidFill>
                <a:effectLst/>
                <a:uLnTx/>
                <a:uFillTx/>
                <a:latin typeface="Segoe UI"/>
                <a:ea typeface="Aptos" panose="020B0004020202020204" pitchFamily="34" charset="0"/>
                <a:cs typeface="Aptos" panose="020B0004020202020204" pitchFamily="34" charset="0"/>
              </a:rPr>
              <a:t>Steer model behavior toward trustworthy outputs with research-backed templates</a:t>
            </a:r>
          </a:p>
        </p:txBody>
      </p:sp>
      <p:sp>
        <p:nvSpPr>
          <p:cNvPr id="13" name="ZoneTexte 12">
            <a:extLst>
              <a:ext uri="{FF2B5EF4-FFF2-40B4-BE49-F238E27FC236}">
                <a16:creationId xmlns:a16="http://schemas.microsoft.com/office/drawing/2014/main" id="{194484CE-C624-9E35-3498-B5E4904C10BB}"/>
              </a:ext>
            </a:extLst>
          </p:cNvPr>
          <p:cNvSpPr txBox="1"/>
          <p:nvPr/>
        </p:nvSpPr>
        <p:spPr>
          <a:xfrm>
            <a:off x="687720" y="6181081"/>
            <a:ext cx="68126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See</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kumimoji="0" lang="en-US" sz="1600" b="0" i="0" u="none" strike="noStrike" kern="1200" cap="none" spc="0" normalizeH="0" baseline="0" dirty="0">
                <a:ln>
                  <a:noFill/>
                </a:ln>
                <a:solidFill>
                  <a:srgbClr val="FFFFFF"/>
                </a:solidFill>
                <a:effectLst/>
                <a:uLnTx/>
                <a:uFillTx/>
                <a:latin typeface="Segoe UI"/>
                <a:ea typeface="+mn-ea"/>
                <a:cs typeface="+mn-cs"/>
                <a:hlinkClick r:id="rId5"/>
              </a:rPr>
              <a:t>System message framework and template recommendations for LLMs</a:t>
            </a:r>
            <a:endParaRPr kumimoji="0" lang="en-US" sz="1800" b="0" i="0" u="none" strike="noStrike" kern="1200" cap="none" spc="0" normalizeH="0" baseline="0" dirty="0">
              <a:ln>
                <a:noFill/>
              </a:ln>
              <a:solidFill>
                <a:srgbClr val="FFFFFF"/>
              </a:solidFill>
              <a:effectLst/>
              <a:uLnTx/>
              <a:uFillTx/>
              <a:latin typeface="Segoe UI"/>
              <a:ea typeface="+mn-ea"/>
              <a:cs typeface="+mn-cs"/>
            </a:endParaRPr>
          </a:p>
        </p:txBody>
      </p:sp>
      <p:sp>
        <p:nvSpPr>
          <p:cNvPr id="15" name="Rounded Rectangle 18" descr="Announcing&#10;">
            <a:extLst>
              <a:ext uri="{FF2B5EF4-FFF2-40B4-BE49-F238E27FC236}">
                <a16:creationId xmlns:a16="http://schemas.microsoft.com/office/drawing/2014/main" id="{E6F8D759-D7BB-8205-182E-F2193F3E4B17}"/>
              </a:ext>
            </a:extLst>
          </p:cNvPr>
          <p:cNvSpPr/>
          <p:nvPr/>
        </p:nvSpPr>
        <p:spPr bwMode="auto">
          <a:xfrm>
            <a:off x="1195370" y="1131568"/>
            <a:ext cx="2563906"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lang="en-CA" sz="2400" dirty="0">
                <a:ln w="3175">
                  <a:noFill/>
                </a:ln>
                <a:gradFill>
                  <a:gsLst>
                    <a:gs pos="1124">
                      <a:srgbClr val="000000"/>
                    </a:gs>
                    <a:gs pos="17416">
                      <a:srgbClr val="000000"/>
                    </a:gs>
                  </a:gsLst>
                  <a:path path="circle">
                    <a:fillToRect l="100000" b="100000"/>
                  </a:path>
                </a:gradFill>
                <a:latin typeface="Segoe UI Semibold"/>
                <a:cs typeface="Segoe UI" pitchFamily="34" charset="0"/>
              </a:rPr>
              <a:t>Preview</a:t>
            </a:r>
          </a:p>
        </p:txBody>
      </p:sp>
      <p:pic>
        <p:nvPicPr>
          <p:cNvPr id="19" name="Image 18">
            <a:extLst>
              <a:ext uri="{FF2B5EF4-FFF2-40B4-BE49-F238E27FC236}">
                <a16:creationId xmlns:a16="http://schemas.microsoft.com/office/drawing/2014/main" id="{DE7A8632-94AD-4FF4-1974-1AD03884BE43}"/>
              </a:ext>
            </a:extLst>
          </p:cNvPr>
          <p:cNvPicPr>
            <a:picLocks noChangeAspect="1"/>
          </p:cNvPicPr>
          <p:nvPr/>
        </p:nvPicPr>
        <p:blipFill>
          <a:blip r:embed="rId6">
            <a:clrChange>
              <a:clrFrom>
                <a:srgbClr val="091F2C"/>
              </a:clrFrom>
              <a:clrTo>
                <a:srgbClr val="091F2C">
                  <a:alpha val="0"/>
                </a:srgbClr>
              </a:clrTo>
            </a:clrChange>
          </a:blip>
          <a:stretch>
            <a:fillRect/>
          </a:stretch>
        </p:blipFill>
        <p:spPr>
          <a:xfrm>
            <a:off x="5524517" y="1074183"/>
            <a:ext cx="5881210" cy="4872569"/>
          </a:xfrm>
          <a:prstGeom prst="rect">
            <a:avLst/>
          </a:prstGeom>
        </p:spPr>
      </p:pic>
      <p:sp>
        <p:nvSpPr>
          <p:cNvPr id="20" name="Rounded Rectangle 18" descr="Announcing&#10;">
            <a:extLst>
              <a:ext uri="{FF2B5EF4-FFF2-40B4-BE49-F238E27FC236}">
                <a16:creationId xmlns:a16="http://schemas.microsoft.com/office/drawing/2014/main" id="{55C5D7E7-F375-FE65-FD70-B250F3E88C7A}"/>
              </a:ext>
            </a:extLst>
          </p:cNvPr>
          <p:cNvSpPr/>
          <p:nvPr/>
        </p:nvSpPr>
        <p:spPr bwMode="auto">
          <a:xfrm>
            <a:off x="5521468" y="1063549"/>
            <a:ext cx="1657558" cy="393841"/>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1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System message</a:t>
            </a:r>
          </a:p>
        </p:txBody>
      </p:sp>
    </p:spTree>
    <p:extLst>
      <p:ext uri="{BB962C8B-B14F-4D97-AF65-F5344CB8AC3E}">
        <p14:creationId xmlns:p14="http://schemas.microsoft.com/office/powerpoint/2010/main" val="12693086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03034 0 L 3.54167E-6 0 " pathEditMode="relative" rAng="0" ptsTypes="AA">
                                      <p:cBhvr>
                                        <p:cTn id="9" dur="600" fill="hold"/>
                                        <p:tgtEl>
                                          <p:spTgt spid="4"/>
                                        </p:tgtEl>
                                        <p:attrNameLst>
                                          <p:attrName>ppt_x</p:attrName>
                                          <p:attrName>ppt_y</p:attrName>
                                        </p:attrNameLst>
                                      </p:cBhvr>
                                      <p:rCtr x="1510" y="0"/>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15"/>
                                        </p:tgtEl>
                                        <p:attrNameLst>
                                          <p:attrName>ppt_x</p:attrName>
                                          <p:attrName>ppt_y</p:attrName>
                                        </p:attrNameLst>
                                      </p:cBhvr>
                                      <p:rCtr x="0" y="1759"/>
                                    </p:animMotion>
                                  </p:childTnLst>
                                </p:cTn>
                              </p:par>
                              <p:par>
                                <p:cTn id="15" presetID="2" presetClass="entr" presetSubtype="1" decel="100000" fill="hold" grpId="0" nodeType="withEffect">
                                  <p:stCondLst>
                                    <p:cond delay="250"/>
                                  </p:stCondLst>
                                  <p:childTnLst>
                                    <p:set>
                                      <p:cBhvr>
                                        <p:cTn id="16" dur="1" fill="hold">
                                          <p:stCondLst>
                                            <p:cond delay="0"/>
                                          </p:stCondLst>
                                        </p:cTn>
                                        <p:tgtEl>
                                          <p:spTgt spid="17"/>
                                        </p:tgtEl>
                                        <p:attrNameLst>
                                          <p:attrName>style.visibility</p:attrName>
                                        </p:attrNameLst>
                                      </p:cBhvr>
                                      <p:to>
                                        <p:strVal val="visible"/>
                                      </p:to>
                                    </p:set>
                                    <p:anim calcmode="lin" valueType="num">
                                      <p:cBhvr additive="base">
                                        <p:cTn id="17" dur="750" fill="hold"/>
                                        <p:tgtEl>
                                          <p:spTgt spid="17"/>
                                        </p:tgtEl>
                                        <p:attrNameLst>
                                          <p:attrName>ppt_x</p:attrName>
                                        </p:attrNameLst>
                                      </p:cBhvr>
                                      <p:tavLst>
                                        <p:tav tm="0">
                                          <p:val>
                                            <p:strVal val="#ppt_x"/>
                                          </p:val>
                                        </p:tav>
                                        <p:tav tm="100000">
                                          <p:val>
                                            <p:strVal val="#ppt_x"/>
                                          </p:val>
                                        </p:tav>
                                      </p:tavLst>
                                    </p:anim>
                                    <p:anim calcmode="lin" valueType="num">
                                      <p:cBhvr additive="base">
                                        <p:cTn id="18" dur="750" fill="hold"/>
                                        <p:tgtEl>
                                          <p:spTgt spid="17"/>
                                        </p:tgtEl>
                                        <p:attrNameLst>
                                          <p:attrName>ppt_y</p:attrName>
                                        </p:attrNameLst>
                                      </p:cBhvr>
                                      <p:tavLst>
                                        <p:tav tm="0">
                                          <p:val>
                                            <p:strVal val="0-#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wipe(up)">
                                      <p:cBhvr>
                                        <p:cTn id="21" dur="75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42" presetClass="path" presetSubtype="0" decel="100000" fill="hold" grpId="1" nodeType="withEffect">
                                  <p:stCondLst>
                                    <p:cond delay="0"/>
                                  </p:stCondLst>
                                  <p:childTnLst>
                                    <p:animMotion origin="layout" path="M 0 -2.22222E-6 L 0 0.03542 " pathEditMode="relative" rAng="0" ptsTypes="AA">
                                      <p:cBhvr>
                                        <p:cTn id="26"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4" grpId="0"/>
      <p:bldP spid="4" grpId="1"/>
      <p:bldP spid="15" grpId="0" animBg="1"/>
      <p:bldP spid="15" grpId="1" animBg="1"/>
      <p:bldP spid="20" grpId="0" animBg="1"/>
      <p:bldP spid="2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F106C1-45EB-1180-6530-3772646A41C8}"/>
              </a:ext>
            </a:extLst>
          </p:cNvPr>
          <p:cNvSpPr>
            <a:spLocks noGrp="1"/>
          </p:cNvSpPr>
          <p:nvPr>
            <p:ph type="title"/>
          </p:nvPr>
        </p:nvSpPr>
        <p:spPr>
          <a:xfrm>
            <a:off x="588263" y="457200"/>
            <a:ext cx="11018520" cy="1292662"/>
          </a:xfrm>
        </p:spPr>
        <p:txBody>
          <a:bodyPr/>
          <a:lstStyle/>
          <a:p>
            <a:r>
              <a:rPr lang="en-US" dirty="0"/>
              <a:t>XPIA mitigation</a:t>
            </a:r>
            <a:br>
              <a:rPr lang="en-US" dirty="0"/>
            </a:br>
            <a:r>
              <a:rPr lang="en-US" sz="2000" dirty="0">
                <a:latin typeface="+mn-lt"/>
              </a:rPr>
              <a:t>System message &amp; Grounding</a:t>
            </a:r>
            <a:br>
              <a:rPr lang="en-US" dirty="0"/>
            </a:br>
            <a:endParaRPr lang="en-US" dirty="0"/>
          </a:p>
        </p:txBody>
      </p:sp>
      <p:sp>
        <p:nvSpPr>
          <p:cNvPr id="7" name="Espace réservé du texte 6">
            <a:extLst>
              <a:ext uri="{FF2B5EF4-FFF2-40B4-BE49-F238E27FC236}">
                <a16:creationId xmlns:a16="http://schemas.microsoft.com/office/drawing/2014/main" id="{1CD2F136-48F5-3F51-79BD-AF3E41110170}"/>
              </a:ext>
            </a:extLst>
          </p:cNvPr>
          <p:cNvSpPr>
            <a:spLocks noGrp="1"/>
          </p:cNvSpPr>
          <p:nvPr>
            <p:ph type="body" sz="quarter" idx="10"/>
          </p:nvPr>
        </p:nvSpPr>
        <p:spPr>
          <a:xfrm>
            <a:off x="586740" y="1691757"/>
            <a:ext cx="11018520" cy="1415772"/>
          </a:xfrm>
        </p:spPr>
        <p:txBody>
          <a:bodyPr/>
          <a:lstStyle/>
          <a:p>
            <a:r>
              <a:rPr kumimoji="0" lang="en-US" b="0" i="0" u="none" strike="noStrike" kern="1200" cap="none" spc="0" normalizeH="0" baseline="0" noProof="0" dirty="0">
                <a:ln>
                  <a:noFill/>
                </a:ln>
                <a:effectLst/>
                <a:uLnTx/>
                <a:uFillTx/>
                <a:latin typeface="+mj-lt"/>
                <a:ea typeface="+mn-ea"/>
                <a:cs typeface="+mn-cs"/>
              </a:rPr>
              <a:t>Leverage </a:t>
            </a:r>
            <a:r>
              <a:rPr kumimoji="0" lang="en-US" b="0" i="0" u="sng" strike="noStrike" kern="1200" cap="none" spc="0" normalizeH="0" baseline="0" noProof="0" dirty="0">
                <a:ln>
                  <a:noFill/>
                </a:ln>
                <a:solidFill>
                  <a:srgbClr val="FFFFFF"/>
                </a:solidFill>
                <a:effectLst/>
                <a:uLnTx/>
                <a:uFillTx/>
                <a:latin typeface="+mj-lt"/>
                <a:ea typeface="+mn-ea"/>
                <a:cs typeface="+mn-cs"/>
                <a:hlinkClick r:id="rId3"/>
              </a:rPr>
              <a:t>Spotlighting</a:t>
            </a:r>
            <a:endParaRPr lang="en-US" dirty="0">
              <a:solidFill>
                <a:srgbClr val="FFFFFF"/>
              </a:solidFill>
              <a:latin typeface="+mj-lt"/>
              <a:cs typeface="+mn-cs"/>
            </a:endParaRPr>
          </a:p>
          <a:p>
            <a:pPr lvl="1"/>
            <a:r>
              <a:rPr kumimoji="0" lang="en-US" b="0" i="0" u="none" strike="noStrike" kern="1200" cap="none" spc="0" normalizeH="0" baseline="0" noProof="0" dirty="0">
                <a:ln>
                  <a:noFill/>
                </a:ln>
                <a:effectLst/>
                <a:uLnTx/>
                <a:uFillTx/>
                <a:ea typeface="+mn-ea"/>
                <a:cs typeface="+mn-cs"/>
              </a:rPr>
              <a:t>i.e., a prompt engineering technique developed by our Microsoft Research and Security experts to reduce the risk of Indirect Attacks.  ​</a:t>
            </a:r>
          </a:p>
          <a:p>
            <a:pPr lvl="1"/>
            <a:r>
              <a:rPr lang="en-US" dirty="0"/>
              <a:t>See </a:t>
            </a:r>
            <a:r>
              <a:rPr kumimoji="0" lang="en-US" b="0" i="0" u="none" strike="noStrike" kern="1200" cap="none" spc="0" normalizeH="0" baseline="0" dirty="0">
                <a:ln>
                  <a:noFill/>
                </a:ln>
                <a:solidFill>
                  <a:srgbClr val="FFFFFF"/>
                </a:solidFill>
                <a:effectLst/>
                <a:uLnTx/>
                <a:uFillTx/>
                <a:ea typeface="+mn-ea"/>
                <a:cs typeface="+mn-cs"/>
                <a:hlinkClick r:id="rId3"/>
              </a:rPr>
              <a:t>System message framework and template recommendations for LLMs</a:t>
            </a:r>
            <a:endParaRPr lang="en-US" dirty="0"/>
          </a:p>
        </p:txBody>
      </p:sp>
      <p:sp>
        <p:nvSpPr>
          <p:cNvPr id="3" name="TextBox 2">
            <a:extLst>
              <a:ext uri="{FF2B5EF4-FFF2-40B4-BE49-F238E27FC236}">
                <a16:creationId xmlns:a16="http://schemas.microsoft.com/office/drawing/2014/main" id="{FD6B189B-F523-F6B1-1411-A5D9EE299B84}"/>
              </a:ext>
            </a:extLst>
          </p:cNvPr>
          <p:cNvSpPr txBox="1"/>
          <p:nvPr/>
        </p:nvSpPr>
        <p:spPr>
          <a:xfrm>
            <a:off x="589787" y="3572644"/>
            <a:ext cx="3221737" cy="22775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a:t>
            </a:r>
            <a:r>
              <a:rPr kumimoji="0" lang="en-US" sz="2000" b="0" i="0" u="none" strike="noStrike" kern="1200" cap="none" spc="0" normalizeH="0" baseline="0" dirty="0">
                <a:ln>
                  <a:noFill/>
                </a:ln>
                <a:solidFill>
                  <a:srgbClr val="000000"/>
                </a:solidFill>
                <a:effectLst/>
                <a:uLnTx/>
                <a:uFillTx/>
                <a:latin typeface="Segoe UI Semibold"/>
                <a:ea typeface="+mn-ea"/>
                <a:cs typeface="+mn-cs"/>
              </a:rPr>
              <a:t>delimitation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&gt;&gt;&gt;&gt;Data_[</a:t>
            </a:r>
            <a:r>
              <a:rPr kumimoji="0" lang="en-US" sz="1800" b="0" i="1" u="none" strike="noStrike" kern="1200" cap="none" spc="0" normalizeH="0" baseline="0" noProof="0" dirty="0">
                <a:ln>
                  <a:noFill/>
                </a:ln>
                <a:solidFill>
                  <a:srgbClr val="000000"/>
                </a:solidFill>
                <a:effectLst/>
                <a:uLnTx/>
                <a:uFillTx/>
                <a:latin typeface="Segoe UI"/>
                <a:ea typeface="+mn-ea"/>
                <a:cs typeface="+mn-cs"/>
              </a:rPr>
              <a:t>Random Seed</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User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More Content</a:t>
            </a:r>
          </a:p>
          <a:p>
            <a:pPr>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&lt;&lt;&lt;&lt;Data_[</a:t>
            </a:r>
            <a:r>
              <a:rPr kumimoji="0" lang="en-US" sz="1800" b="0" i="1" u="none" strike="noStrike" kern="1200" cap="none" spc="0" normalizeH="0" baseline="0" noProof="0" dirty="0">
                <a:ln>
                  <a:noFill/>
                </a:ln>
                <a:solidFill>
                  <a:srgbClr val="000000"/>
                </a:solidFill>
                <a:effectLst/>
                <a:uLnTx/>
                <a:uFillTx/>
                <a:latin typeface="Segoe UI"/>
                <a:ea typeface="+mn-ea"/>
                <a:cs typeface="+mn-cs"/>
              </a:rPr>
              <a:t>Random Seed</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m Seed</a:t>
            </a: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4" name="TextBox 4">
            <a:extLst>
              <a:ext uri="{FF2B5EF4-FFF2-40B4-BE49-F238E27FC236}">
                <a16:creationId xmlns:a16="http://schemas.microsoft.com/office/drawing/2014/main" id="{61299F90-2B4B-9B06-7E9E-4377AE5610DB}"/>
              </a:ext>
            </a:extLst>
          </p:cNvPr>
          <p:cNvSpPr txBox="1"/>
          <p:nvPr/>
        </p:nvSpPr>
        <p:spPr>
          <a:xfrm>
            <a:off x="4486655" y="3572644"/>
            <a:ext cx="3221737"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marking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srgbClr val="000000"/>
                </a:solidFill>
                <a:effectLst/>
                <a:uLnTx/>
                <a:uFillTx/>
                <a:latin typeface="Segoe UI"/>
                <a:ea typeface="+mn-ea"/>
                <a:cs typeface="+mn-cs"/>
              </a:rPr>
              <a:t>User^Content^More^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Content</a:t>
            </a:r>
          </a:p>
        </p:txBody>
      </p:sp>
      <p:sp>
        <p:nvSpPr>
          <p:cNvPr id="5" name="TextBox 5">
            <a:extLst>
              <a:ext uri="{FF2B5EF4-FFF2-40B4-BE49-F238E27FC236}">
                <a16:creationId xmlns:a16="http://schemas.microsoft.com/office/drawing/2014/main" id="{96242879-CAA0-2F6B-6983-BAA765487E13}"/>
              </a:ext>
            </a:extLst>
          </p:cNvPr>
          <p:cNvSpPr txBox="1"/>
          <p:nvPr/>
        </p:nvSpPr>
        <p:spPr>
          <a:xfrm>
            <a:off x="8383523" y="3572644"/>
            <a:ext cx="3221737"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encoding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VXNlciBDb250ZW50IE1vcmUgQ29udGVudA</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191911141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9BEF580F-0CA1-7C3C-4558-4270270B9A2C}"/>
              </a:ext>
            </a:extLst>
          </p:cNvPr>
          <p:cNvPicPr>
            <a:picLocks noChangeAspect="1"/>
          </p:cNvPicPr>
          <p:nvPr/>
        </p:nvPicPr>
        <p:blipFill rotWithShape="1">
          <a:blip r:embed="rId3"/>
          <a:srcRect l="14137" t="11337" b="2711"/>
          <a:stretch/>
        </p:blipFill>
        <p:spPr>
          <a:xfrm>
            <a:off x="0" y="1"/>
            <a:ext cx="12192000" cy="6858000"/>
          </a:xfrm>
          <a:prstGeom prst="rect">
            <a:avLst/>
          </a:prstGeom>
        </p:spPr>
      </p:pic>
      <p:sp>
        <p:nvSpPr>
          <p:cNvPr id="4" name="Title 15">
            <a:extLst>
              <a:ext uri="{FF2B5EF4-FFF2-40B4-BE49-F238E27FC236}">
                <a16:creationId xmlns:a16="http://schemas.microsoft.com/office/drawing/2014/main" id="{9C5A6E1F-8EB9-03EE-3EAA-501C13469105}"/>
              </a:ext>
            </a:extLst>
          </p:cNvPr>
          <p:cNvSpPr txBox="1">
            <a:spLocks/>
          </p:cNvSpPr>
          <p:nvPr/>
        </p:nvSpPr>
        <p:spPr>
          <a:xfrm>
            <a:off x="274656" y="4575216"/>
            <a:ext cx="3901960" cy="1661250"/>
          </a:xfrm>
          <a:prstGeom prst="roundRect">
            <a:avLst>
              <a:gd name="adj" fmla="val 13141"/>
            </a:avLst>
          </a:prstGeom>
          <a:gradFill flip="none" rotWithShape="1">
            <a:gsLst>
              <a:gs pos="0">
                <a:srgbClr val="8DC8E8"/>
              </a:gs>
              <a:gs pos="100000">
                <a:srgbClr val="D59ED7"/>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a:defRPr sz="1600">
                <a:solidFill>
                  <a:schemeClr val="bg1"/>
                </a:solidFill>
                <a:latin typeface="+mj-lt"/>
                <a:cs typeface="Calibri" panose="020F050202020403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mn-ea"/>
                <a:cs typeface="Calibri" panose="020F0502020204030204" pitchFamily="34" charset="0"/>
              </a:rPr>
              <a:t>Safety system message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Calibri" panose="020F0502020204030204" pitchFamily="34" charset="0"/>
              </a:rPr>
              <a:t>Coming soon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91F2C"/>
              </a:solidFill>
              <a:effectLst/>
              <a:uLnTx/>
              <a:uFillTx/>
              <a:latin typeface="Segoe UI Semibold"/>
              <a:ea typeface="+mn-ea"/>
              <a:cs typeface="Calibri" panose="020F050202020403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91F2C"/>
                </a:solidFill>
                <a:effectLst/>
                <a:uLnTx/>
                <a:uFillTx/>
                <a:latin typeface="Segoe UI Semibold"/>
                <a:ea typeface="+mn-ea"/>
                <a:cs typeface="Calibri" panose="020F0502020204030204" pitchFamily="34" charset="0"/>
              </a:rPr>
              <a:t>Steer your model’s behavior toward safe, responsible outputs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91F2C"/>
              </a:solidFill>
              <a:effectLst/>
              <a:uLnTx/>
              <a:uFillTx/>
              <a:latin typeface="Segoe UI Semibold"/>
              <a:ea typeface="+mn-ea"/>
              <a:cs typeface="Calibri" panose="020F0502020204030204" pitchFamily="34" charset="0"/>
            </a:endParaRPr>
          </a:p>
        </p:txBody>
      </p:sp>
    </p:spTree>
    <p:extLst>
      <p:ext uri="{BB962C8B-B14F-4D97-AF65-F5344CB8AC3E}">
        <p14:creationId xmlns:p14="http://schemas.microsoft.com/office/powerpoint/2010/main" val="8062377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4551-C89B-854F-26E0-54444C2C0AB3}"/>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E084BC87-269C-D08F-688B-95110287A298}"/>
              </a:ext>
            </a:extLst>
          </p:cNvPr>
          <p:cNvSpPr txBox="1"/>
          <p:nvPr/>
        </p:nvSpPr>
        <p:spPr>
          <a:xfrm>
            <a:off x="6301509" y="4797579"/>
            <a:ext cx="5463309" cy="83099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In the authoring page, you can develop your flow, including adding grounding data, adding new nodes, and editing the system message. </a:t>
            </a:r>
          </a:p>
        </p:txBody>
      </p:sp>
      <p:sp>
        <p:nvSpPr>
          <p:cNvPr id="13" name="TextBox 12">
            <a:extLst>
              <a:ext uri="{FF2B5EF4-FFF2-40B4-BE49-F238E27FC236}">
                <a16:creationId xmlns:a16="http://schemas.microsoft.com/office/drawing/2014/main" id="{85BCB253-ED07-F8C8-1E52-BF269B4D2000}"/>
              </a:ext>
            </a:extLst>
          </p:cNvPr>
          <p:cNvSpPr txBox="1"/>
          <p:nvPr/>
        </p:nvSpPr>
        <p:spPr>
          <a:xfrm>
            <a:off x="528782" y="4797578"/>
            <a:ext cx="5202168"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You can create a </a:t>
            </a:r>
            <a:r>
              <a:rPr kumimoji="0" lang="en-US" sz="1800" b="1" i="0" u="none" strike="noStrike" kern="1200" cap="none" spc="0" normalizeH="0" baseline="0" noProof="0">
                <a:ln>
                  <a:noFill/>
                </a:ln>
                <a:effectLst/>
                <a:uLnTx/>
                <a:uFillTx/>
                <a:latin typeface="Segoe UI" panose="020B0502040204020203" pitchFamily="34" charset="0"/>
                <a:ea typeface="+mn-ea"/>
                <a:cs typeface="+mn-cs"/>
              </a:rPr>
              <a:t>flow</a:t>
            </a:r>
            <a:r>
              <a:rPr kumimoji="0" lang="en-US" sz="1800" b="0" i="0" u="none" strike="noStrike" kern="1200" cap="none" spc="0" normalizeH="0" baseline="0" noProof="0">
                <a:ln>
                  <a:noFill/>
                </a:ln>
                <a:effectLst/>
                <a:uLnTx/>
                <a:uFillTx/>
                <a:latin typeface="Segoe UI" panose="020B0502040204020203" pitchFamily="34" charset="0"/>
                <a:ea typeface="+mn-ea"/>
                <a:cs typeface="+mn-cs"/>
              </a:rPr>
              <a:t> by cloning a </a:t>
            </a:r>
            <a:r>
              <a:rPr kumimoji="0" lang="en-US" sz="1800" b="0" i="0" u="none" strike="noStrike" kern="1200" cap="none" spc="0" normalizeH="0" baseline="0" noProof="0">
                <a:ln>
                  <a:noFill/>
                </a:ln>
                <a:effectLst/>
                <a:uLnTx/>
                <a:uFillTx/>
                <a:latin typeface="Segoe UI Semibold"/>
                <a:ea typeface="+mn-ea"/>
                <a:cs typeface="+mn-cs"/>
              </a:rPr>
              <a:t>sample flow </a:t>
            </a:r>
            <a:r>
              <a:rPr kumimoji="0" lang="en-US" sz="1800" b="0" i="0" u="none" strike="noStrike" kern="1200" cap="none" spc="0" normalizeH="0" baseline="0" noProof="0">
                <a:ln>
                  <a:noFill/>
                </a:ln>
                <a:effectLst/>
                <a:uLnTx/>
                <a:uFillTx/>
                <a:latin typeface="Segoe UI" panose="020B0502040204020203" pitchFamily="34" charset="0"/>
                <a:ea typeface="+mn-ea"/>
                <a:cs typeface="+mn-cs"/>
              </a:rPr>
              <a:t>in the gallery or you can start from scratch.</a:t>
            </a:r>
            <a:endParaRPr kumimoji="0" lang="en-US" sz="1800" b="0" i="0" u="none" strike="noStrike" kern="1200" cap="none" spc="0" normalizeH="0" baseline="0" noProof="0">
              <a:ln>
                <a:noFill/>
              </a:ln>
              <a:effectLst/>
              <a:uLnTx/>
              <a:uFillTx/>
              <a:latin typeface="Segoe UI"/>
              <a:ea typeface="+mn-ea"/>
              <a:cs typeface="+mn-cs"/>
            </a:endParaRPr>
          </a:p>
        </p:txBody>
      </p:sp>
      <p:sp>
        <p:nvSpPr>
          <p:cNvPr id="14" name="Title 15">
            <a:extLst>
              <a:ext uri="{FF2B5EF4-FFF2-40B4-BE49-F238E27FC236}">
                <a16:creationId xmlns:a16="http://schemas.microsoft.com/office/drawing/2014/main" id="{72968D73-653B-60F2-A2E4-AAC7037AAED5}"/>
              </a:ext>
            </a:extLst>
          </p:cNvPr>
          <p:cNvSpPr>
            <a:spLocks noGrp="1"/>
          </p:cNvSpPr>
          <p:nvPr>
            <p:ph type="title"/>
          </p:nvPr>
        </p:nvSpPr>
        <p:spPr>
          <a:xfrm>
            <a:off x="588263" y="457200"/>
            <a:ext cx="11018520" cy="553998"/>
          </a:xfrm>
        </p:spPr>
        <p:txBody>
          <a:bodyPr/>
          <a:lstStyle/>
          <a:p>
            <a:r>
              <a:rPr lang="en-US" sz="3200"/>
              <a:t>Prompt</a:t>
            </a:r>
            <a:r>
              <a:rPr lang="en-US"/>
              <a:t> </a:t>
            </a:r>
            <a:r>
              <a:rPr lang="en-US" sz="3200"/>
              <a:t>engineering with prompt flow in Azure AI Studio</a:t>
            </a:r>
            <a:endParaRPr lang="en-US"/>
          </a:p>
        </p:txBody>
      </p:sp>
      <p:pic>
        <p:nvPicPr>
          <p:cNvPr id="3" name="Picture 2" descr="Screenshot of create from galley highlighting web classification. ">
            <a:extLst>
              <a:ext uri="{FF2B5EF4-FFF2-40B4-BE49-F238E27FC236}">
                <a16:creationId xmlns:a16="http://schemas.microsoft.com/office/drawing/2014/main" id="{0B22EB1B-7A9E-ED4E-DA92-D28EF3BAE1F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191" r="9869"/>
          <a:stretch/>
        </p:blipFill>
        <p:spPr bwMode="auto">
          <a:xfrm>
            <a:off x="588262" y="1644147"/>
            <a:ext cx="5142687" cy="2684409"/>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1CE71D-8468-A863-BDA8-3AB0E7A9EB73}"/>
              </a:ext>
            </a:extLst>
          </p:cNvPr>
          <p:cNvPicPr>
            <a:picLocks noChangeAspect="1"/>
          </p:cNvPicPr>
          <p:nvPr/>
        </p:nvPicPr>
        <p:blipFill>
          <a:blip r:embed="rId4"/>
          <a:stretch>
            <a:fillRect/>
          </a:stretch>
        </p:blipFill>
        <p:spPr>
          <a:xfrm>
            <a:off x="6073990" y="1644147"/>
            <a:ext cx="5529748" cy="2684409"/>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39470561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100"/>
                                  </p:stCondLst>
                                  <p:childTnLst>
                                    <p:animMotion origin="layout" path="M -2.08333E-7 -4.44444E-6 L -2.08333E-7 0.01968 " pathEditMode="relative" rAng="0" ptsTypes="AA">
                                      <p:cBhvr>
                                        <p:cTn id="9" dur="500" spd="-100000" fill="hold"/>
                                        <p:tgtEl>
                                          <p:spTgt spid="14"/>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253426-8F63-F528-F743-05A3AD9255C7}"/>
              </a:ext>
            </a:extLst>
          </p:cNvPr>
          <p:cNvSpPr>
            <a:spLocks noGrp="1"/>
          </p:cNvSpPr>
          <p:nvPr>
            <p:ph type="title"/>
          </p:nvPr>
        </p:nvSpPr>
        <p:spPr>
          <a:xfrm>
            <a:off x="393191" y="469392"/>
            <a:ext cx="4715257" cy="984885"/>
          </a:xfrm>
        </p:spPr>
        <p:txBody>
          <a:bodyPr/>
          <a:lstStyle/>
          <a:p>
            <a:r>
              <a:rPr lang="en-US" sz="3200"/>
              <a:t>How do you know if your mitigations are working?</a:t>
            </a:r>
            <a:br>
              <a:rPr lang="en-US" sz="3200"/>
            </a:br>
            <a:endParaRPr lang="en-US" sz="3200"/>
          </a:p>
        </p:txBody>
      </p:sp>
      <p:pic>
        <p:nvPicPr>
          <p:cNvPr id="3" name="Picture 4" descr="A computer screen with graphs and columns&#10;&#10;Description automatically generated">
            <a:extLst>
              <a:ext uri="{FF2B5EF4-FFF2-40B4-BE49-F238E27FC236}">
                <a16:creationId xmlns:a16="http://schemas.microsoft.com/office/drawing/2014/main" id="{77145A8C-269E-381A-461E-369A581528E2}"/>
              </a:ext>
            </a:extLst>
          </p:cNvPr>
          <p:cNvPicPr>
            <a:picLocks noChangeAspect="1"/>
          </p:cNvPicPr>
          <p:nvPr/>
        </p:nvPicPr>
        <p:blipFill>
          <a:blip r:embed="rId3">
            <a:clrChange>
              <a:clrFrom>
                <a:srgbClr val="0078D4"/>
              </a:clrFrom>
              <a:clrTo>
                <a:srgbClr val="0078D4">
                  <a:alpha val="0"/>
                </a:srgbClr>
              </a:clrTo>
            </a:clrChange>
          </a:blip>
          <a:stretch>
            <a:fillRect/>
          </a:stretch>
        </p:blipFill>
        <p:spPr>
          <a:xfrm>
            <a:off x="-1" y="0"/>
            <a:ext cx="12192001" cy="6858000"/>
          </a:xfrm>
          <a:prstGeom prst="rect">
            <a:avLst/>
          </a:prstGeom>
        </p:spPr>
      </p:pic>
    </p:spTree>
    <p:extLst>
      <p:ext uri="{BB962C8B-B14F-4D97-AF65-F5344CB8AC3E}">
        <p14:creationId xmlns:p14="http://schemas.microsoft.com/office/powerpoint/2010/main" val="411439665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E0498-516F-8F19-E285-81E9F00E481D}"/>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A88401C1-3035-D2CE-ECBE-BFC72DC7CEC5}"/>
              </a:ext>
              <a:ext uri="{C183D7F6-B498-43B3-948B-1728B52AA6E4}">
                <adec:decorative xmlns:adec="http://schemas.microsoft.com/office/drawing/2017/decorative" val="1"/>
              </a:ext>
            </a:extLst>
          </p:cNvPr>
          <p:cNvSpPr/>
          <p:nvPr/>
        </p:nvSpPr>
        <p:spPr bwMode="auto">
          <a:xfrm>
            <a:off x="281836" y="-1972849"/>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Top Corners Rounded 14" descr="White front layer">
            <a:extLst>
              <a:ext uri="{FF2B5EF4-FFF2-40B4-BE49-F238E27FC236}">
                <a16:creationId xmlns:a16="http://schemas.microsoft.com/office/drawing/2014/main" id="{2738BE96-6F2C-DC06-FC61-1DD26A2500B7}"/>
              </a:ext>
            </a:extLst>
          </p:cNvPr>
          <p:cNvSpPr/>
          <p:nvPr/>
        </p:nvSpPr>
        <p:spPr bwMode="auto">
          <a:xfrm>
            <a:off x="119743" y="747144"/>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3" name="TextBox 1">
            <a:extLst>
              <a:ext uri="{FF2B5EF4-FFF2-40B4-BE49-F238E27FC236}">
                <a16:creationId xmlns:a16="http://schemas.microsoft.com/office/drawing/2014/main" id="{D7B9919B-7C79-4B11-0CD2-2BB6282C3634}"/>
              </a:ext>
            </a:extLst>
          </p:cNvPr>
          <p:cNvSpPr txBox="1"/>
          <p:nvPr/>
        </p:nvSpPr>
        <p:spPr>
          <a:xfrm>
            <a:off x="365632" y="1148582"/>
            <a:ext cx="2947734" cy="499519"/>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0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rPr>
              <a:t>Generally Available</a:t>
            </a:r>
          </a:p>
        </p:txBody>
      </p:sp>
      <p:sp>
        <p:nvSpPr>
          <p:cNvPr id="2" name="Titre 1">
            <a:extLst>
              <a:ext uri="{FF2B5EF4-FFF2-40B4-BE49-F238E27FC236}">
                <a16:creationId xmlns:a16="http://schemas.microsoft.com/office/drawing/2014/main" id="{A94803D3-D6D9-3D37-CE84-C8ED38DDBD47}"/>
              </a:ext>
            </a:extLst>
          </p:cNvPr>
          <p:cNvSpPr>
            <a:spLocks noGrp="1"/>
          </p:cNvSpPr>
          <p:nvPr>
            <p:ph type="title"/>
          </p:nvPr>
        </p:nvSpPr>
        <p:spPr>
          <a:xfrm>
            <a:off x="375440" y="2116684"/>
            <a:ext cx="3099280" cy="1969770"/>
          </a:xfrm>
        </p:spPr>
        <p:txBody>
          <a:bodyPr/>
          <a:lstStyle/>
          <a:p>
            <a:r>
              <a:rPr lang="en-US" sz="3200"/>
              <a:t>Azure AI Studio automated evaluations</a:t>
            </a:r>
          </a:p>
        </p:txBody>
      </p:sp>
      <p:sp>
        <p:nvSpPr>
          <p:cNvPr id="4" name="TextBox 13">
            <a:extLst>
              <a:ext uri="{FF2B5EF4-FFF2-40B4-BE49-F238E27FC236}">
                <a16:creationId xmlns:a16="http://schemas.microsoft.com/office/drawing/2014/main" id="{3A4EE54E-D125-6607-A0EB-7DAE937991C4}"/>
              </a:ext>
            </a:extLst>
          </p:cNvPr>
          <p:cNvSpPr txBox="1"/>
          <p:nvPr/>
        </p:nvSpPr>
        <p:spPr>
          <a:xfrm>
            <a:off x="419472" y="3863369"/>
            <a:ext cx="2893894"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panose="020B0502040204020203" pitchFamily="34" charset="0"/>
                <a:ea typeface="+mn-ea"/>
                <a:cs typeface="+mn-cs"/>
              </a:rPr>
              <a:t>Access app capabilities and limitations, compare prompt variants, and select the best version for your use case</a:t>
            </a:r>
            <a:endParaRPr kumimoji="0" lang="en-US" sz="2000" b="0" i="0" u="none" strike="noStrike" kern="1200" cap="none" spc="0" normalizeH="0" baseline="0" noProof="0">
              <a:ln>
                <a:noFill/>
              </a:ln>
              <a:effectLst/>
              <a:uLnTx/>
              <a:uFillTx/>
              <a:latin typeface="Segoe UI"/>
              <a:ea typeface="+mn-ea"/>
              <a:cs typeface="+mn-cs"/>
            </a:endParaRPr>
          </a:p>
        </p:txBody>
      </p:sp>
      <p:sp>
        <p:nvSpPr>
          <p:cNvPr id="17" name="TextBox 12">
            <a:extLst>
              <a:ext uri="{FF2B5EF4-FFF2-40B4-BE49-F238E27FC236}">
                <a16:creationId xmlns:a16="http://schemas.microsoft.com/office/drawing/2014/main" id="{4A5E6D5E-9696-2FE1-B8D9-51C30CE03D3F}"/>
              </a:ext>
            </a:extLst>
          </p:cNvPr>
          <p:cNvSpPr txBox="1"/>
          <p:nvPr/>
        </p:nvSpPr>
        <p:spPr>
          <a:xfrm>
            <a:off x="4186873" y="2245096"/>
            <a:ext cx="2683823" cy="2831544"/>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a:ln>
                  <a:noFill/>
                </a:ln>
                <a:solidFill>
                  <a:srgbClr val="FFFFFF"/>
                </a:solidFill>
                <a:effectLst/>
                <a:uLnTx/>
                <a:uFillTx/>
                <a:latin typeface="Segoe Sans Text Semibold"/>
                <a:ea typeface="+mn-ea"/>
                <a:cs typeface="Segoe UI Semibold" panose="020B0702040204020203" pitchFamily="34" charset="0"/>
              </a:rPr>
              <a:t>Azure AI Content Safety</a:t>
            </a:r>
          </a:p>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a:ln>
                <a:noFill/>
              </a:ln>
              <a:solidFill>
                <a:srgbClr val="FFFFFF"/>
              </a:solidFill>
              <a:effectLst/>
              <a:uLnTx/>
              <a:uFillTx/>
              <a:latin typeface="Segoe Sans Text Semibold"/>
              <a:ea typeface="+mn-ea"/>
              <a:cs typeface="Segoe UI Semibold" panose="020B0702040204020203" pitchFamily="34" charset="0"/>
            </a:endParaRPr>
          </a:p>
          <a:p>
            <a:pPr marL="0" marR="0" lvl="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Sans Text"/>
                <a:ea typeface="+mn-ea"/>
                <a:cs typeface="Segoe UI Semibold" panose="020B0702040204020203" pitchFamily="34" charset="0"/>
              </a:rPr>
              <a:t>Detect and filter unsafe content, whether human or AI-generated</a:t>
            </a:r>
          </a:p>
        </p:txBody>
      </p:sp>
      <p:pic>
        <p:nvPicPr>
          <p:cNvPr id="6" name="Picture 5">
            <a:extLst>
              <a:ext uri="{FF2B5EF4-FFF2-40B4-BE49-F238E27FC236}">
                <a16:creationId xmlns:a16="http://schemas.microsoft.com/office/drawing/2014/main" id="{EF867082-B895-352F-321F-4DFE9709E2F1}"/>
              </a:ext>
            </a:extLst>
          </p:cNvPr>
          <p:cNvPicPr>
            <a:picLocks noChangeAspect="1"/>
          </p:cNvPicPr>
          <p:nvPr/>
        </p:nvPicPr>
        <p:blipFill rotWithShape="1">
          <a:blip r:embed="rId5"/>
          <a:srcRect l="911" t="3" r="4967" b="1981"/>
          <a:stretch/>
        </p:blipFill>
        <p:spPr>
          <a:xfrm>
            <a:off x="4073672" y="754751"/>
            <a:ext cx="7437533" cy="5073025"/>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
        <p:nvSpPr>
          <p:cNvPr id="7" name="Title 1">
            <a:extLst>
              <a:ext uri="{FF2B5EF4-FFF2-40B4-BE49-F238E27FC236}">
                <a16:creationId xmlns:a16="http://schemas.microsoft.com/office/drawing/2014/main" id="{6FDB2234-EB21-5A45-B29E-86050A6BD4B1}"/>
              </a:ext>
            </a:extLst>
          </p:cNvPr>
          <p:cNvSpPr txBox="1">
            <a:spLocks/>
          </p:cNvSpPr>
          <p:nvPr/>
        </p:nvSpPr>
        <p:spPr>
          <a:xfrm>
            <a:off x="481312" y="6375800"/>
            <a:ext cx="7175463"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effectLst/>
                <a:uLnTx/>
                <a:uFillTx/>
                <a:latin typeface="Segoe UI"/>
                <a:ea typeface="+mn-ea"/>
                <a:cs typeface="Segoe UI" pitchFamily="34" charset="0"/>
              </a:rPr>
              <a:t>See</a:t>
            </a: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hlinkClick r:id="rId6"/>
              </a:rPr>
              <a:t>Evaluation and monitoring metrics for generative AI</a:t>
            </a:r>
            <a:endParaRPr kumimoji="0" lang="en-US" sz="16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4115681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6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600"/>
                                  </p:stCondLst>
                                  <p:childTnLst>
                                    <p:animMotion origin="layout" path="M 1.66667E-6 2.96296E-6 L 1.66667E-6 0.01967 " pathEditMode="relative" rAng="0" ptsTypes="AA">
                                      <p:cBhvr>
                                        <p:cTn id="13" dur="500" spd="-100000" fill="hold"/>
                                        <p:tgtEl>
                                          <p:spTgt spid="4"/>
                                        </p:tgtEl>
                                        <p:attrNameLst>
                                          <p:attrName>ppt_x</p:attrName>
                                          <p:attrName>ppt_y</p:attrName>
                                        </p:attrNameLst>
                                      </p:cBhvr>
                                      <p:rCtr x="0" y="972"/>
                                    </p:animMotion>
                                  </p:childTnLst>
                                </p:cTn>
                              </p:par>
                              <p:par>
                                <p:cTn id="14" presetID="22" presetClass="entr" presetSubtype="1"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100000" fill="hold" grpId="1" nodeType="withEffect">
                                  <p:stCondLst>
                                    <p:cond delay="500"/>
                                  </p:stCondLst>
                                  <p:childTnLst>
                                    <p:animMotion origin="layout" path="M 0 -1.11111E-6 L 0 0.01968 " pathEditMode="relative" rAng="0" ptsTypes="AA">
                                      <p:cBhvr>
                                        <p:cTn id="21" dur="500" spd="-100000" fill="hold"/>
                                        <p:tgtEl>
                                          <p:spTgt spid="7"/>
                                        </p:tgtEl>
                                        <p:attrNameLst>
                                          <p:attrName>ppt_x</p:attrName>
                                          <p:attrName>ppt_y</p:attrName>
                                        </p:attrNameLst>
                                      </p:cBhvr>
                                      <p:rCtr x="0" y="972"/>
                                    </p:animMotion>
                                  </p:childTnLst>
                                </p:cTn>
                              </p:par>
                              <p:par>
                                <p:cTn id="22" presetID="2" presetClass="entr" presetSubtype="1" decel="100000" fill="hold" grpId="0" nodeType="withEffect">
                                  <p:stCondLst>
                                    <p:cond delay="25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750" fill="hold"/>
                                        <p:tgtEl>
                                          <p:spTgt spid="8"/>
                                        </p:tgtEl>
                                        <p:attrNameLst>
                                          <p:attrName>ppt_x</p:attrName>
                                        </p:attrNameLst>
                                      </p:cBhvr>
                                      <p:tavLst>
                                        <p:tav tm="0">
                                          <p:val>
                                            <p:strVal val="#ppt_x"/>
                                          </p:val>
                                        </p:tav>
                                        <p:tav tm="100000">
                                          <p:val>
                                            <p:strVal val="#ppt_x"/>
                                          </p:val>
                                        </p:tav>
                                      </p:tavLst>
                                    </p:anim>
                                    <p:anim calcmode="lin" valueType="num">
                                      <p:cBhvr additive="base">
                                        <p:cTn id="25" dur="75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8" grpId="0" animBg="1"/>
      <p:bldP spid="3" grpId="0" animBg="1"/>
      <p:bldP spid="4" grpId="0"/>
      <p:bldP spid="4" grpId="1"/>
      <p:bldP spid="7" grpId="0"/>
      <p:bldP spid="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DA4E5C25-EDEF-527A-62A3-C01BF13AE2E8}"/>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Top Corners Rounded 14" descr="White front layer">
            <a:extLst>
              <a:ext uri="{FF2B5EF4-FFF2-40B4-BE49-F238E27FC236}">
                <a16:creationId xmlns:a16="http://schemas.microsoft.com/office/drawing/2014/main" id="{587FDECD-2D2F-6FBA-AEF9-462F866A08D3}"/>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idx="4294967295"/>
          </p:nvPr>
        </p:nvSpPr>
        <p:spPr>
          <a:xfrm>
            <a:off x="621520" y="2162559"/>
            <a:ext cx="6646080" cy="9848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Azure AI Studio</a:t>
            </a:r>
            <a:br>
              <a:rPr lang="en-US" sz="3200"/>
            </a:br>
            <a:r>
              <a:rPr lang="en-US" sz="3200"/>
              <a:t>safety evaluations</a:t>
            </a:r>
            <a:endParaRPr lang="en-US" sz="2800">
              <a:gradFill>
                <a:gsLst>
                  <a:gs pos="83908">
                    <a:srgbClr val="FFFFFF"/>
                  </a:gs>
                  <a:gs pos="62000">
                    <a:srgbClr val="FFFFFF"/>
                  </a:gs>
                </a:gsLst>
                <a:lin ang="5400000" scaled="1"/>
              </a:gradFill>
              <a:latin typeface="Segoe UI Semibold"/>
            </a:endParaRPr>
          </a:p>
        </p:txBody>
      </p:sp>
      <p:sp>
        <p:nvSpPr>
          <p:cNvPr id="12" name="Rounded Rectangle 18" descr="Announcing&#10;">
            <a:extLst>
              <a:ext uri="{FF2B5EF4-FFF2-40B4-BE49-F238E27FC236}">
                <a16:creationId xmlns:a16="http://schemas.microsoft.com/office/drawing/2014/main" id="{95560948-9EC1-D82C-3813-A2D45AA29793}"/>
              </a:ext>
            </a:extLst>
          </p:cNvPr>
          <p:cNvSpPr/>
          <p:nvPr/>
        </p:nvSpPr>
        <p:spPr bwMode="auto">
          <a:xfrm>
            <a:off x="586740" y="1134045"/>
            <a:ext cx="2563906"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
        <p:nvSpPr>
          <p:cNvPr id="7" name="TextBox 12">
            <a:extLst>
              <a:ext uri="{FF2B5EF4-FFF2-40B4-BE49-F238E27FC236}">
                <a16:creationId xmlns:a16="http://schemas.microsoft.com/office/drawing/2014/main" id="{6A43B7F3-3654-1F9F-C645-48D7E239B27A}"/>
              </a:ext>
            </a:extLst>
          </p:cNvPr>
          <p:cNvSpPr txBox="1"/>
          <p:nvPr/>
        </p:nvSpPr>
        <p:spPr>
          <a:xfrm>
            <a:off x="621520" y="3551622"/>
            <a:ext cx="2987312" cy="110799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Measure your application’s susceptibility to generating risky and unsafe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itle 1">
            <a:extLst>
              <a:ext uri="{FF2B5EF4-FFF2-40B4-BE49-F238E27FC236}">
                <a16:creationId xmlns:a16="http://schemas.microsoft.com/office/drawing/2014/main" id="{B1325D83-A1CB-F782-7CDC-ECDFBC1BEF36}"/>
              </a:ext>
            </a:extLst>
          </p:cNvPr>
          <p:cNvSpPr txBox="1">
            <a:spLocks/>
          </p:cNvSpPr>
          <p:nvPr/>
        </p:nvSpPr>
        <p:spPr>
          <a:xfrm>
            <a:off x="621520" y="6323981"/>
            <a:ext cx="7175463"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effectLst/>
                <a:uLnTx/>
                <a:uFillTx/>
                <a:latin typeface="Segoe UI"/>
                <a:ea typeface="+mn-ea"/>
                <a:cs typeface="Segoe UI" pitchFamily="34" charset="0"/>
              </a:rPr>
              <a:t>See</a:t>
            </a: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 </a:t>
            </a:r>
            <a:r>
              <a:rPr kumimoji="0" lang="fr-FR" sz="1600" b="0" i="0" u="none" strike="noStrike" kern="1200" cap="none" spc="-50" normalizeH="0" baseline="0" noProof="0" err="1">
                <a:ln w="3175">
                  <a:noFill/>
                </a:ln>
                <a:solidFill>
                  <a:srgbClr val="FFFFFF"/>
                </a:solidFill>
                <a:effectLst/>
                <a:uLnTx/>
                <a:uFillTx/>
                <a:latin typeface="Segoe UI"/>
                <a:ea typeface="+mn-ea"/>
                <a:cs typeface="Segoe UI" pitchFamily="34" charset="0"/>
                <a:hlinkClick r:id="rId5"/>
              </a:rPr>
              <a:t>Introducing</a:t>
            </a:r>
            <a:r>
              <a:rPr kumimoji="0" lang="fr-FR" sz="1600" b="0" i="0" u="none" strike="noStrike" kern="1200" cap="none" spc="-50" normalizeH="0" baseline="0" noProof="0">
                <a:ln w="3175">
                  <a:noFill/>
                </a:ln>
                <a:solidFill>
                  <a:srgbClr val="FFFFFF"/>
                </a:solidFill>
                <a:effectLst/>
                <a:uLnTx/>
                <a:uFillTx/>
                <a:latin typeface="Segoe UI"/>
                <a:ea typeface="+mn-ea"/>
                <a:cs typeface="Segoe UI" pitchFamily="34" charset="0"/>
                <a:hlinkClick r:id="rId5"/>
              </a:rPr>
              <a:t> AI-</a:t>
            </a:r>
            <a:r>
              <a:rPr kumimoji="0" lang="fr-FR" sz="1600" b="0" i="0" u="none" strike="noStrike" kern="1200" cap="none" spc="-50" normalizeH="0" baseline="0" noProof="0" err="1">
                <a:ln w="3175">
                  <a:noFill/>
                </a:ln>
                <a:solidFill>
                  <a:srgbClr val="FFFFFF"/>
                </a:solidFill>
                <a:effectLst/>
                <a:uLnTx/>
                <a:uFillTx/>
                <a:latin typeface="Segoe UI"/>
                <a:ea typeface="+mn-ea"/>
                <a:cs typeface="Segoe UI" pitchFamily="34" charset="0"/>
                <a:hlinkClick r:id="rId5"/>
              </a:rPr>
              <a:t>assisted</a:t>
            </a:r>
            <a:r>
              <a:rPr kumimoji="0" lang="fr-FR" sz="1600" b="0" i="0" u="none" strike="noStrike" kern="1200" cap="none" spc="-50" normalizeH="0" baseline="0" noProof="0">
                <a:ln w="3175">
                  <a:noFill/>
                </a:ln>
                <a:solidFill>
                  <a:srgbClr val="FFFFFF"/>
                </a:solidFill>
                <a:effectLst/>
                <a:uLnTx/>
                <a:uFillTx/>
                <a:latin typeface="Segoe UI"/>
                <a:ea typeface="+mn-ea"/>
                <a:cs typeface="Segoe UI" pitchFamily="34" charset="0"/>
                <a:hlinkClick r:id="rId5"/>
              </a:rPr>
              <a:t> </a:t>
            </a:r>
            <a:r>
              <a:rPr kumimoji="0" lang="fr-FR" sz="1600" b="0" i="0" u="none" strike="noStrike" kern="1200" cap="none" spc="-50" normalizeH="0" baseline="0" noProof="0" err="1">
                <a:ln w="3175">
                  <a:noFill/>
                </a:ln>
                <a:solidFill>
                  <a:srgbClr val="FFFFFF"/>
                </a:solidFill>
                <a:effectLst/>
                <a:uLnTx/>
                <a:uFillTx/>
                <a:latin typeface="Segoe UI"/>
                <a:ea typeface="+mn-ea"/>
                <a:cs typeface="Segoe UI" pitchFamily="34" charset="0"/>
                <a:hlinkClick r:id="rId5"/>
              </a:rPr>
              <a:t>safety</a:t>
            </a:r>
            <a:r>
              <a:rPr kumimoji="0" lang="fr-FR" sz="1600" b="0" i="0" u="none" strike="noStrike" kern="1200" cap="none" spc="-50" normalizeH="0" baseline="0" noProof="0">
                <a:ln w="3175">
                  <a:noFill/>
                </a:ln>
                <a:solidFill>
                  <a:srgbClr val="FFFFFF"/>
                </a:solidFill>
                <a:effectLst/>
                <a:uLnTx/>
                <a:uFillTx/>
                <a:latin typeface="Segoe UI"/>
                <a:ea typeface="+mn-ea"/>
                <a:cs typeface="Segoe UI" pitchFamily="34" charset="0"/>
                <a:hlinkClick r:id="rId5"/>
              </a:rPr>
              <a:t> </a:t>
            </a:r>
            <a:r>
              <a:rPr kumimoji="0" lang="fr-FR" sz="1600" b="0" i="0" u="none" strike="noStrike" kern="1200" cap="none" spc="-50" normalizeH="0" baseline="0" noProof="0" err="1">
                <a:ln w="3175">
                  <a:noFill/>
                </a:ln>
                <a:solidFill>
                  <a:srgbClr val="FFFFFF"/>
                </a:solidFill>
                <a:effectLst/>
                <a:uLnTx/>
                <a:uFillTx/>
                <a:latin typeface="Segoe UI"/>
                <a:ea typeface="+mn-ea"/>
                <a:cs typeface="Segoe UI" pitchFamily="34" charset="0"/>
                <a:hlinkClick r:id="rId5"/>
              </a:rPr>
              <a:t>evaluations</a:t>
            </a:r>
            <a:r>
              <a:rPr kumimoji="0" lang="fr-FR" sz="1600" b="0" i="0" u="none" strike="noStrike" kern="1200" cap="none" spc="-50" normalizeH="0" baseline="0" noProof="0">
                <a:ln w="3175">
                  <a:noFill/>
                </a:ln>
                <a:solidFill>
                  <a:srgbClr val="FFFFFF"/>
                </a:solidFill>
                <a:effectLst/>
                <a:uLnTx/>
                <a:uFillTx/>
                <a:latin typeface="Segoe UI"/>
                <a:ea typeface="+mn-ea"/>
                <a:cs typeface="Segoe UI" pitchFamily="34" charset="0"/>
                <a:hlinkClick r:id="rId5"/>
              </a:rPr>
              <a:t> in Azure AI Studio</a:t>
            </a:r>
            <a:endParaRPr kumimoji="0" lang="en-US" sz="16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sp>
        <p:nvSpPr>
          <p:cNvPr id="16" name="Bet 1">
            <a:extLst>
              <a:ext uri="{FF2B5EF4-FFF2-40B4-BE49-F238E27FC236}">
                <a16:creationId xmlns:a16="http://schemas.microsoft.com/office/drawing/2014/main" id="{5A1B326E-41F6-6777-F40A-6A34C47C7F57}"/>
              </a:ext>
              <a:ext uri="{C183D7F6-B498-43B3-948B-1728B52AA6E4}">
                <adec:decorative xmlns:adec="http://schemas.microsoft.com/office/drawing/2017/decorative" val="1"/>
              </a:ext>
            </a:extLst>
          </p:cNvPr>
          <p:cNvSpPr/>
          <p:nvPr/>
        </p:nvSpPr>
        <p:spPr>
          <a:xfrm>
            <a:off x="4191660" y="660594"/>
            <a:ext cx="7366000" cy="5292320"/>
          </a:xfrm>
          <a:prstGeom prst="roundRect">
            <a:avLst>
              <a:gd name="adj" fmla="val 7863"/>
            </a:avLst>
          </a:prstGeom>
          <a:blipFill>
            <a:blip r:embed="rId6"/>
            <a:stretch>
              <a:fillRect/>
            </a:stretch>
          </a:blipFill>
          <a:ln w="19050" cap="rnd" cmpd="sng" algn="ctr">
            <a:gradFill flip="none" rotWithShape="1">
              <a:gsLst>
                <a:gs pos="8000">
                  <a:srgbClr val="0078D4"/>
                </a:gs>
                <a:gs pos="100000">
                  <a:srgbClr val="C03BC4"/>
                </a:gs>
              </a:gsLst>
              <a:lin ang="2700000" scaled="1"/>
              <a:tileRect/>
            </a:gradFill>
            <a:prstDash val="solid"/>
            <a:headEnd type="none" w="med" len="med"/>
            <a:tailEnd type="none" w="med" len="med"/>
          </a:ln>
          <a:effectLst>
            <a:outerShdw blurRad="228600" sx="102000" sy="102000" algn="ctr" rotWithShape="0">
              <a:prstClr val="black">
                <a:alpha val="54000"/>
              </a:prstClr>
            </a:outerShdw>
          </a:effectLst>
        </p:spPr>
        <p:txBody>
          <a:bodyPr lIns="182880" tIns="0" rIns="182880" bIns="0" rtlCol="0" anchor="ctr" anchorCtr="0"/>
          <a:lstStyle/>
          <a:p>
            <a:pPr marL="0" marR="0" lvl="0" indent="0" algn="l" defTabSz="1748316" rtl="0" eaLnBrk="1" fontAlgn="base" latinLnBrk="0" hangingPunct="1">
              <a:lnSpc>
                <a:spcPct val="100000"/>
              </a:lnSpc>
              <a:spcBef>
                <a:spcPct val="0"/>
              </a:spcBef>
              <a:spcAft>
                <a:spcPts val="80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43538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500"/>
                                  </p:stCondLst>
                                  <p:childTnLst>
                                    <p:animMotion origin="layout" path="M 0 -1.11111E-6 L 0 0.01968 " pathEditMode="relative" rAng="0" ptsTypes="AA">
                                      <p:cBhvr>
                                        <p:cTn id="9" dur="5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12"/>
                                        </p:tgtEl>
                                        <p:attrNameLst>
                                          <p:attrName>ppt_x</p:attrName>
                                          <p:attrName>ppt_y</p:attrName>
                                        </p:attrNameLst>
                                      </p:cBhvr>
                                      <p:rCtr x="0" y="1759"/>
                                    </p:animMotion>
                                  </p:childTnLst>
                                </p:cTn>
                              </p:par>
                              <p:par>
                                <p:cTn id="15" presetID="2" presetClass="entr" presetSubtype="1" decel="100000" fill="hold" grpId="0" nodeType="withEffect">
                                  <p:stCondLst>
                                    <p:cond delay="25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750" fill="hold"/>
                                        <p:tgtEl>
                                          <p:spTgt spid="4"/>
                                        </p:tgtEl>
                                        <p:attrNameLst>
                                          <p:attrName>ppt_x</p:attrName>
                                        </p:attrNameLst>
                                      </p:cBhvr>
                                      <p:tavLst>
                                        <p:tav tm="0">
                                          <p:val>
                                            <p:strVal val="#ppt_x"/>
                                          </p:val>
                                        </p:tav>
                                        <p:tav tm="100000">
                                          <p:val>
                                            <p:strVal val="#ppt_x"/>
                                          </p:val>
                                        </p:tav>
                                      </p:tavLst>
                                    </p:anim>
                                    <p:anim calcmode="lin" valueType="num">
                                      <p:cBhvr additive="base">
                                        <p:cTn id="18" dur="750" fill="hold"/>
                                        <p:tgtEl>
                                          <p:spTgt spid="4"/>
                                        </p:tgtEl>
                                        <p:attrNameLst>
                                          <p:attrName>ppt_y</p:attrName>
                                        </p:attrNameLst>
                                      </p:cBhvr>
                                      <p:tavLst>
                                        <p:tav tm="0">
                                          <p:val>
                                            <p:strVal val="0-#ppt_h/2"/>
                                          </p:val>
                                        </p:tav>
                                        <p:tav tm="100000">
                                          <p:val>
                                            <p:strVal val="#ppt_y"/>
                                          </p:val>
                                        </p:tav>
                                      </p:tavLst>
                                    </p:anim>
                                  </p:childTnLst>
                                </p:cTn>
                              </p:par>
                              <p:par>
                                <p:cTn id="19" presetID="22" presetClass="entr" presetSubtype="1"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750"/>
                                        <p:tgtEl>
                                          <p:spTgt spid="3"/>
                                        </p:tgtEl>
                                      </p:cBhvr>
                                    </p:animEffect>
                                  </p:childTnLst>
                                </p:cTn>
                              </p:par>
                              <p:par>
                                <p:cTn id="22" presetID="10" presetClass="entr" presetSubtype="0"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42" presetClass="path" presetSubtype="0" decel="100000" fill="hold" grpId="1" nodeType="withEffect">
                                  <p:stCondLst>
                                    <p:cond delay="500"/>
                                  </p:stCondLst>
                                  <p:childTnLst>
                                    <p:animMotion origin="layout" path="M 0 -1.11111E-6 L 0 0.01968 " pathEditMode="relative" rAng="0" ptsTypes="AA">
                                      <p:cBhvr>
                                        <p:cTn id="26" dur="500" spd="-100000" fill="hold"/>
                                        <p:tgtEl>
                                          <p:spTgt spid="8"/>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5" grpId="1"/>
      <p:bldP spid="12" grpId="0" animBg="1"/>
      <p:bldP spid="12" grpId="1" animBg="1"/>
      <p:bldP spid="8" grpId="0"/>
      <p:bldP spid="8"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EB2C5AE2-251E-92E4-80B4-46FA76A138B6}"/>
              </a:ext>
            </a:extLst>
          </p:cNvPr>
          <p:cNvSpPr/>
          <p:nvPr/>
        </p:nvSpPr>
        <p:spPr>
          <a:xfrm>
            <a:off x="5350408" y="985102"/>
            <a:ext cx="5604930" cy="5009770"/>
          </a:xfrm>
          <a:prstGeom prst="roundRect">
            <a:avLst>
              <a:gd name="adj" fmla="val 2518"/>
            </a:avLst>
          </a:prstGeom>
          <a:gradFill>
            <a:gsLst>
              <a:gs pos="0">
                <a:srgbClr val="8DC8E8"/>
              </a:gs>
              <a:gs pos="100000">
                <a:srgbClr val="D59ED7"/>
              </a:gs>
            </a:gsLst>
            <a:lin ang="2700000" scaled="1"/>
          </a:grad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5" name="Rectangle: Rounded Corners 4">
            <a:extLst>
              <a:ext uri="{FF2B5EF4-FFF2-40B4-BE49-F238E27FC236}">
                <a16:creationId xmlns:a16="http://schemas.microsoft.com/office/drawing/2014/main" id="{AEBC6D2D-02BF-6A07-CCF3-11A27E5BFC8D}"/>
              </a:ext>
            </a:extLst>
          </p:cNvPr>
          <p:cNvSpPr/>
          <p:nvPr/>
        </p:nvSpPr>
        <p:spPr>
          <a:xfrm>
            <a:off x="5528207" y="1989193"/>
            <a:ext cx="4197683" cy="3848981"/>
          </a:xfrm>
          <a:prstGeom prst="roundRect">
            <a:avLst>
              <a:gd name="adj" fmla="val 3303"/>
            </a:avLst>
          </a:prstGeom>
          <a:solidFill>
            <a:srgbClr val="091F2C">
              <a:alpha val="71000"/>
            </a:srgbClr>
          </a:solid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5">
            <a:extLst>
              <a:ext uri="{FF2B5EF4-FFF2-40B4-BE49-F238E27FC236}">
                <a16:creationId xmlns:a16="http://schemas.microsoft.com/office/drawing/2014/main" id="{C5554306-C1FD-B43A-A817-DAFF056B3EC1}"/>
              </a:ext>
            </a:extLst>
          </p:cNvPr>
          <p:cNvSpPr/>
          <p:nvPr/>
        </p:nvSpPr>
        <p:spPr>
          <a:xfrm>
            <a:off x="5710243" y="2840160"/>
            <a:ext cx="3001430" cy="2839674"/>
          </a:xfrm>
          <a:prstGeom prst="roundRect">
            <a:avLst>
              <a:gd name="adj" fmla="val 5715"/>
            </a:avLst>
          </a:prstGeom>
          <a:gradFill>
            <a:gsLst>
              <a:gs pos="0">
                <a:srgbClr val="3A566A"/>
              </a:gs>
              <a:gs pos="100000">
                <a:srgbClr val="45475E"/>
              </a:gs>
            </a:gsLst>
            <a:lin ang="2700000" scaled="1"/>
          </a:grad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Safety System</a:t>
            </a:r>
          </a:p>
        </p:txBody>
      </p:sp>
      <p:sp>
        <p:nvSpPr>
          <p:cNvPr id="7" name="Rectangle: Rounded Corners 6">
            <a:extLst>
              <a:ext uri="{FF2B5EF4-FFF2-40B4-BE49-F238E27FC236}">
                <a16:creationId xmlns:a16="http://schemas.microsoft.com/office/drawing/2014/main" id="{12945C3C-DA79-D6F3-41BF-97B5665D2DAF}"/>
              </a:ext>
            </a:extLst>
          </p:cNvPr>
          <p:cNvSpPr/>
          <p:nvPr/>
        </p:nvSpPr>
        <p:spPr>
          <a:xfrm>
            <a:off x="5896508" y="3783728"/>
            <a:ext cx="1820330" cy="1722227"/>
          </a:xfrm>
          <a:prstGeom prst="roundRect">
            <a:avLst>
              <a:gd name="adj" fmla="val 7380"/>
            </a:avLst>
          </a:prstGeom>
          <a:gradFill>
            <a:gsLst>
              <a:gs pos="0">
                <a:srgbClr val="3A566A"/>
              </a:gs>
              <a:gs pos="100000">
                <a:srgbClr val="46485E"/>
              </a:gs>
            </a:gsLst>
            <a:lin ang="2700000" scaled="1"/>
          </a:grad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rgbClr val="091F2C"/>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Model</a:t>
            </a:r>
          </a:p>
        </p:txBody>
      </p:sp>
      <p:sp>
        <p:nvSpPr>
          <p:cNvPr id="3" name="Titre 2">
            <a:extLst>
              <a:ext uri="{FF2B5EF4-FFF2-40B4-BE49-F238E27FC236}">
                <a16:creationId xmlns:a16="http://schemas.microsoft.com/office/drawing/2014/main" id="{40BF4DE8-A76D-B094-1AB7-416D40185090}"/>
              </a:ext>
            </a:extLst>
          </p:cNvPr>
          <p:cNvSpPr>
            <a:spLocks noGrp="1"/>
          </p:cNvSpPr>
          <p:nvPr>
            <p:ph type="title"/>
          </p:nvPr>
        </p:nvSpPr>
        <p:spPr>
          <a:xfrm>
            <a:off x="538158" y="3732095"/>
            <a:ext cx="4177249" cy="861774"/>
          </a:xfrm>
        </p:spPr>
        <p:txBody>
          <a:bodyPr/>
          <a:lstStyle/>
          <a:p>
            <a:pPr>
              <a:defRPr/>
            </a:pPr>
            <a:r>
              <a:rPr lang="en-CA" sz="3200"/>
              <a:t>Mitigation layers:</a:t>
            </a:r>
            <a:br>
              <a:rPr lang="en-CA" sz="3200"/>
            </a:br>
            <a:r>
              <a:rPr lang="en-CA" sz="2400">
                <a:latin typeface="+mn-lt"/>
              </a:rPr>
              <a:t>User experience</a:t>
            </a:r>
          </a:p>
        </p:txBody>
      </p:sp>
    </p:spTree>
    <p:extLst>
      <p:ext uri="{BB962C8B-B14F-4D97-AF65-F5344CB8AC3E}">
        <p14:creationId xmlns:p14="http://schemas.microsoft.com/office/powerpoint/2010/main" val="193353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224144-0AC1-2E45-2464-7ECAF5F4C529}"/>
              </a:ext>
            </a:extLst>
          </p:cNvPr>
          <p:cNvSpPr>
            <a:spLocks noGrp="1"/>
          </p:cNvSpPr>
          <p:nvPr>
            <p:ph type="title"/>
          </p:nvPr>
        </p:nvSpPr>
        <p:spPr>
          <a:xfrm>
            <a:off x="525072" y="2910800"/>
            <a:ext cx="3470170" cy="984885"/>
          </a:xfrm>
        </p:spPr>
        <p:txBody>
          <a:bodyPr/>
          <a:lstStyle/>
          <a:p>
            <a:r>
              <a:rPr kumimoji="0" lang="en-US" sz="3200" b="0" i="0" u="none" strike="noStrike" kern="1200" cap="none" spc="0" normalizeH="0" baseline="0" noProof="0">
                <a:ln w="3175">
                  <a:noFill/>
                </a:ln>
                <a:effectLst/>
                <a:uLnTx/>
                <a:uFillTx/>
                <a:latin typeface="Segoe UI Semibold"/>
                <a:ea typeface="+mn-ea"/>
                <a:cs typeface="Segoe UI" pitchFamily="34" charset="0"/>
              </a:rPr>
              <a:t>AI </a:t>
            </a:r>
            <a:r>
              <a:rPr kumimoji="0" lang="en-US" sz="3200" b="0" i="0" u="none" strike="noStrike" kern="1200" cap="none" spc="0" normalizeH="0" baseline="0" noProof="0">
                <a:ln w="3175">
                  <a:noFill/>
                </a:ln>
                <a:gradFill flip="none" rotWithShape="1">
                  <a:gsLst>
                    <a:gs pos="28000">
                      <a:srgbClr val="8DC8E8"/>
                    </a:gs>
                    <a:gs pos="100000">
                      <a:srgbClr val="D59ED7"/>
                    </a:gs>
                  </a:gsLst>
                  <a:path path="circle">
                    <a:fillToRect t="100000" r="100000"/>
                  </a:path>
                  <a:tileRect l="-100000" b="-100000"/>
                </a:gradFill>
                <a:effectLst/>
                <a:uLnTx/>
                <a:uFillTx/>
                <a:latin typeface="Segoe UI Semibold"/>
                <a:ea typeface="+mn-ea"/>
                <a:cs typeface="Segoe UI" pitchFamily="34" charset="0"/>
              </a:rPr>
              <a:t>safety</a:t>
            </a:r>
            <a:r>
              <a:rPr kumimoji="0" lang="en-US" sz="3200" b="0" i="0" u="none" strike="noStrike" kern="1200" cap="none" spc="0" normalizeH="0" baseline="0" noProof="0">
                <a:ln w="3175">
                  <a:noFill/>
                </a:ln>
                <a:gradFill flip="none" rotWithShape="1">
                  <a:gsLst>
                    <a:gs pos="28000">
                      <a:srgbClr val="3FCDFF"/>
                    </a:gs>
                    <a:gs pos="100000">
                      <a:srgbClr val="FF8BFF"/>
                    </a:gs>
                  </a:gsLst>
                  <a:path path="circle">
                    <a:fillToRect t="100000" r="100000"/>
                  </a:path>
                  <a:tileRect l="-100000" b="-100000"/>
                </a:gradFill>
                <a:effectLst/>
                <a:uLnTx/>
                <a:uFillTx/>
                <a:latin typeface="Segoe UI Semibold"/>
                <a:ea typeface="+mn-ea"/>
                <a:cs typeface="Segoe UI" pitchFamily="34" charset="0"/>
              </a:rPr>
              <a:t> </a:t>
            </a:r>
            <a:r>
              <a:rPr kumimoji="0" lang="en-US" sz="3200" b="0" i="0" u="none" strike="noStrike" kern="1200" cap="none" spc="0" normalizeH="0" baseline="0" noProof="0">
                <a:ln w="3175">
                  <a:noFill/>
                </a:ln>
                <a:effectLst/>
                <a:uLnTx/>
                <a:uFillTx/>
                <a:latin typeface="Segoe UI Semibold"/>
                <a:ea typeface="+mn-ea"/>
                <a:cs typeface="Segoe UI" pitchFamily="34" charset="0"/>
              </a:rPr>
              <a:t>at Microsoft</a:t>
            </a:r>
            <a:endParaRPr lang="en-US" sz="2400"/>
          </a:p>
        </p:txBody>
      </p:sp>
      <p:sp>
        <p:nvSpPr>
          <p:cNvPr id="3" name="TextBox 4">
            <a:extLst>
              <a:ext uri="{FF2B5EF4-FFF2-40B4-BE49-F238E27FC236}">
                <a16:creationId xmlns:a16="http://schemas.microsoft.com/office/drawing/2014/main" id="{D5C82550-B0C7-624D-90AB-0249A3E5DE92}"/>
              </a:ext>
            </a:extLst>
          </p:cNvPr>
          <p:cNvSpPr txBox="1"/>
          <p:nvPr/>
        </p:nvSpPr>
        <p:spPr>
          <a:xfrm>
            <a:off x="5072907" y="844196"/>
            <a:ext cx="1746920"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mn-cs"/>
              </a:rPr>
              <a:t>Principles</a:t>
            </a:r>
          </a:p>
        </p:txBody>
      </p:sp>
      <p:sp>
        <p:nvSpPr>
          <p:cNvPr id="6" name="Rectangle 5">
            <a:extLst>
              <a:ext uri="{FF2B5EF4-FFF2-40B4-BE49-F238E27FC236}">
                <a16:creationId xmlns:a16="http://schemas.microsoft.com/office/drawing/2014/main" id="{537AFB59-822E-94F7-C28A-7A746BCE8E8F}"/>
              </a:ext>
            </a:extLst>
          </p:cNvPr>
          <p:cNvSpPr/>
          <p:nvPr/>
        </p:nvSpPr>
        <p:spPr>
          <a:xfrm>
            <a:off x="3461942" y="878957"/>
            <a:ext cx="4968849" cy="1118255"/>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Fairness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Privacy &amp; security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Transparency</a:t>
            </a:r>
          </a:p>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Reliability &amp; safety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Inclusiveness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Accountability</a:t>
            </a:r>
          </a:p>
        </p:txBody>
      </p:sp>
      <p:sp>
        <p:nvSpPr>
          <p:cNvPr id="7" name="TextBox 17">
            <a:extLst>
              <a:ext uri="{FF2B5EF4-FFF2-40B4-BE49-F238E27FC236}">
                <a16:creationId xmlns:a16="http://schemas.microsoft.com/office/drawing/2014/main" id="{1486B611-D1EE-C90E-73A9-EBF0AFC3E695}"/>
              </a:ext>
            </a:extLst>
          </p:cNvPr>
          <p:cNvSpPr txBox="1"/>
          <p:nvPr/>
        </p:nvSpPr>
        <p:spPr>
          <a:xfrm>
            <a:off x="4447815" y="2319281"/>
            <a:ext cx="2997102" cy="387798"/>
          </a:xfrm>
          <a:prstGeom prst="rect">
            <a:avLst/>
          </a:prstGeom>
          <a:noFill/>
          <a:effectLst/>
        </p:spPr>
        <p:txBody>
          <a:bodyPr wrap="square" lIns="0" tIns="0" rIns="0" bIns="18288" rtlCol="0" anchor="t" anchorCtr="0">
            <a:spAutoFit/>
          </a:bodyPr>
          <a:lstStyle>
            <a:defPPr>
              <a:defRPr lang="en-US"/>
            </a:defPPr>
            <a:lvl1pPr algn="ctr">
              <a:defRPr sz="1800" b="1">
                <a:gradFill>
                  <a:gsLst>
                    <a:gs pos="575">
                      <a:srgbClr val="000000"/>
                    </a:gs>
                    <a:gs pos="10843">
                      <a:srgbClr val="000000"/>
                    </a:gs>
                  </a:gsLst>
                  <a:lin ang="2700000" scaled="0"/>
                </a:gra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tx1"/>
                </a:solidFill>
                <a:effectLst/>
                <a:uLnTx/>
                <a:uFillTx/>
                <a:latin typeface="Segoe UI Semibold"/>
                <a:ea typeface="+mn-ea"/>
                <a:cs typeface="+mn-cs"/>
              </a:rPr>
              <a:t>Corporate standard</a:t>
            </a:r>
          </a:p>
        </p:txBody>
      </p:sp>
      <p:sp>
        <p:nvSpPr>
          <p:cNvPr id="8" name="Rectangle 7">
            <a:extLst>
              <a:ext uri="{FF2B5EF4-FFF2-40B4-BE49-F238E27FC236}">
                <a16:creationId xmlns:a16="http://schemas.microsoft.com/office/drawing/2014/main" id="{F4AAD5F0-28D4-2302-DC38-DE7034C41DA0}"/>
              </a:ext>
            </a:extLst>
          </p:cNvPr>
          <p:cNvSpPr/>
          <p:nvPr/>
        </p:nvSpPr>
        <p:spPr>
          <a:xfrm>
            <a:off x="3617722" y="2392243"/>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Goals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Requirements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Practices</a:t>
            </a:r>
          </a:p>
        </p:txBody>
      </p:sp>
      <p:sp>
        <p:nvSpPr>
          <p:cNvPr id="9" name="TextBox 22">
            <a:extLst>
              <a:ext uri="{FF2B5EF4-FFF2-40B4-BE49-F238E27FC236}">
                <a16:creationId xmlns:a16="http://schemas.microsoft.com/office/drawing/2014/main" id="{B0AC6BA3-0D68-EE87-9E21-FF7D2AA2FD29}"/>
              </a:ext>
            </a:extLst>
          </p:cNvPr>
          <p:cNvSpPr txBox="1"/>
          <p:nvPr/>
        </p:nvSpPr>
        <p:spPr>
          <a:xfrm>
            <a:off x="4670943" y="3633660"/>
            <a:ext cx="2558121"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mn-cs"/>
              </a:rPr>
              <a:t>Implementation</a:t>
            </a:r>
          </a:p>
        </p:txBody>
      </p:sp>
      <p:sp>
        <p:nvSpPr>
          <p:cNvPr id="10" name="Rectangle 9">
            <a:extLst>
              <a:ext uri="{FF2B5EF4-FFF2-40B4-BE49-F238E27FC236}">
                <a16:creationId xmlns:a16="http://schemas.microsoft.com/office/drawing/2014/main" id="{9F98A14E-D4B8-F275-ADB4-55CC70998DA7}"/>
              </a:ext>
            </a:extLst>
          </p:cNvPr>
          <p:cNvSpPr/>
          <p:nvPr/>
        </p:nvSpPr>
        <p:spPr>
          <a:xfrm>
            <a:off x="3617722" y="3710919"/>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Training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Tools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Testing</a:t>
            </a:r>
          </a:p>
        </p:txBody>
      </p:sp>
      <p:sp>
        <p:nvSpPr>
          <p:cNvPr id="11" name="TextBox 27">
            <a:extLst>
              <a:ext uri="{FF2B5EF4-FFF2-40B4-BE49-F238E27FC236}">
                <a16:creationId xmlns:a16="http://schemas.microsoft.com/office/drawing/2014/main" id="{E59DD97B-7DDB-7F2E-1E97-FCE75C6D504C}"/>
              </a:ext>
            </a:extLst>
          </p:cNvPr>
          <p:cNvSpPr txBox="1"/>
          <p:nvPr/>
        </p:nvSpPr>
        <p:spPr>
          <a:xfrm>
            <a:off x="5109690" y="4947381"/>
            <a:ext cx="1673352"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mn-cs"/>
              </a:rPr>
              <a:t>Oversight</a:t>
            </a:r>
          </a:p>
        </p:txBody>
      </p:sp>
      <p:sp>
        <p:nvSpPr>
          <p:cNvPr id="12" name="Rectangle 11">
            <a:extLst>
              <a:ext uri="{FF2B5EF4-FFF2-40B4-BE49-F238E27FC236}">
                <a16:creationId xmlns:a16="http://schemas.microsoft.com/office/drawing/2014/main" id="{F7A214CB-C388-79E5-A5DD-D4BB85F08F2C}"/>
              </a:ext>
            </a:extLst>
          </p:cNvPr>
          <p:cNvSpPr/>
          <p:nvPr/>
        </p:nvSpPr>
        <p:spPr>
          <a:xfrm>
            <a:off x="3461943" y="4998492"/>
            <a:ext cx="496884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Monitoring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Reporting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Auditing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Compliance</a:t>
            </a:r>
          </a:p>
        </p:txBody>
      </p:sp>
      <p:sp>
        <p:nvSpPr>
          <p:cNvPr id="13" name="Rectangle: Rounded Corners 1">
            <a:extLst>
              <a:ext uri="{FF2B5EF4-FFF2-40B4-BE49-F238E27FC236}">
                <a16:creationId xmlns:a16="http://schemas.microsoft.com/office/drawing/2014/main" id="{14B3B0EA-6CA0-1E50-7DFD-A47E4CFCD1C6}"/>
              </a:ext>
              <a:ext uri="{C183D7F6-B498-43B3-948B-1728B52AA6E4}">
                <adec:decorative xmlns:adec="http://schemas.microsoft.com/office/drawing/2017/decorative" val="1"/>
              </a:ext>
            </a:extLst>
          </p:cNvPr>
          <p:cNvSpPr/>
          <p:nvPr/>
        </p:nvSpPr>
        <p:spPr bwMode="auto">
          <a:xfrm>
            <a:off x="2942023" y="585788"/>
            <a:ext cx="6008688" cy="5686424"/>
          </a:xfrm>
          <a:prstGeom prst="roundRect">
            <a:avLst>
              <a:gd name="adj" fmla="val 197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800" err="1">
              <a:solidFill>
                <a:schemeClr val="tx1"/>
              </a:solidFill>
              <a:latin typeface="Segoe UI Semibold"/>
              <a:cs typeface="Segoe UI" pitchFamily="34" charset="0"/>
            </a:endParaRPr>
          </a:p>
        </p:txBody>
      </p:sp>
      <p:cxnSp>
        <p:nvCxnSpPr>
          <p:cNvPr id="14" name="Straight Connector 5">
            <a:extLst>
              <a:ext uri="{FF2B5EF4-FFF2-40B4-BE49-F238E27FC236}">
                <a16:creationId xmlns:a16="http://schemas.microsoft.com/office/drawing/2014/main" id="{7A69E934-E615-302B-A45E-702150B1B2D2}"/>
              </a:ext>
              <a:ext uri="{C183D7F6-B498-43B3-948B-1728B52AA6E4}">
                <adec:decorative xmlns:adec="http://schemas.microsoft.com/office/drawing/2017/decorative" val="1"/>
              </a:ext>
            </a:extLst>
          </p:cNvPr>
          <p:cNvCxnSpPr>
            <a:cxnSpLocks/>
          </p:cNvCxnSpPr>
          <p:nvPr/>
        </p:nvCxnSpPr>
        <p:spPr>
          <a:xfrm>
            <a:off x="3617723" y="1315426"/>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ABA9F862-88AE-3E2B-FE52-0F91FC0CF577}"/>
              </a:ext>
              <a:ext uri="{C183D7F6-B498-43B3-948B-1728B52AA6E4}">
                <adec:decorative xmlns:adec="http://schemas.microsoft.com/office/drawing/2017/decorative" val="1"/>
              </a:ext>
            </a:extLst>
          </p:cNvPr>
          <p:cNvCxnSpPr>
            <a:cxnSpLocks/>
          </p:cNvCxnSpPr>
          <p:nvPr/>
        </p:nvCxnSpPr>
        <p:spPr>
          <a:xfrm>
            <a:off x="3617723" y="2803910"/>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0">
            <a:extLst>
              <a:ext uri="{FF2B5EF4-FFF2-40B4-BE49-F238E27FC236}">
                <a16:creationId xmlns:a16="http://schemas.microsoft.com/office/drawing/2014/main" id="{975EE25B-D42C-D818-F171-09467D98476D}"/>
              </a:ext>
              <a:ext uri="{C183D7F6-B498-43B3-948B-1728B52AA6E4}">
                <adec:decorative xmlns:adec="http://schemas.microsoft.com/office/drawing/2017/decorative" val="1"/>
              </a:ext>
            </a:extLst>
          </p:cNvPr>
          <p:cNvCxnSpPr>
            <a:cxnSpLocks/>
          </p:cNvCxnSpPr>
          <p:nvPr/>
        </p:nvCxnSpPr>
        <p:spPr>
          <a:xfrm>
            <a:off x="3617723" y="4153447"/>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4">
            <a:extLst>
              <a:ext uri="{FF2B5EF4-FFF2-40B4-BE49-F238E27FC236}">
                <a16:creationId xmlns:a16="http://schemas.microsoft.com/office/drawing/2014/main" id="{3A4727F9-782F-272C-6B70-F4EEEE878BD7}"/>
              </a:ext>
              <a:ext uri="{C183D7F6-B498-43B3-948B-1728B52AA6E4}">
                <adec:decorative xmlns:adec="http://schemas.microsoft.com/office/drawing/2017/decorative" val="1"/>
              </a:ext>
            </a:extLst>
          </p:cNvPr>
          <p:cNvCxnSpPr>
            <a:cxnSpLocks/>
          </p:cNvCxnSpPr>
          <p:nvPr/>
        </p:nvCxnSpPr>
        <p:spPr>
          <a:xfrm>
            <a:off x="3617723" y="5434748"/>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Picture 8">
            <a:hlinkClick r:id="rId3"/>
            <a:extLst>
              <a:ext uri="{FF2B5EF4-FFF2-40B4-BE49-F238E27FC236}">
                <a16:creationId xmlns:a16="http://schemas.microsoft.com/office/drawing/2014/main" id="{9A2D656A-FFDB-EB42-E999-FE932906F292}"/>
              </a:ext>
            </a:extLst>
          </p:cNvPr>
          <p:cNvPicPr>
            <a:picLocks noChangeAspect="1"/>
          </p:cNvPicPr>
          <p:nvPr/>
        </p:nvPicPr>
        <p:blipFill>
          <a:blip r:embed="rId4"/>
          <a:stretch>
            <a:fillRect/>
          </a:stretch>
        </p:blipFill>
        <p:spPr>
          <a:xfrm>
            <a:off x="9328231" y="1877786"/>
            <a:ext cx="2547014" cy="3297055"/>
          </a:xfrm>
          <a:prstGeom prst="rect">
            <a:avLst/>
          </a:prstGeom>
          <a:solidFill>
            <a:srgbClr val="0078D4"/>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pic>
    </p:spTree>
    <p:extLst>
      <p:ext uri="{BB962C8B-B14F-4D97-AF65-F5344CB8AC3E}">
        <p14:creationId xmlns:p14="http://schemas.microsoft.com/office/powerpoint/2010/main" val="2826023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8.33333E-7 -2.22222E-6 L 8.33333E-7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8.33333E-7 1.11111E-6 L 8.33333E-7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8.33333E-7 4.81481E-6 L 8.33333E-7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200"/>
                                  </p:stCondLst>
                                  <p:childTnLst>
                                    <p:animMotion origin="layout" path="M 8.33333E-7 3.33333E-6 L 8.33333E-7 0.03541 " pathEditMode="relative" rAng="0" ptsTypes="AA">
                                      <p:cBhvr>
                                        <p:cTn id="24" dur="700" spd="-100000" fill="hold"/>
                                        <p:tgtEl>
                                          <p:spTgt spid="8"/>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300"/>
                                  </p:stCondLst>
                                  <p:childTnLst>
                                    <p:animMotion origin="layout" path="M 8.33333E-7 2.96296E-6 L 8.33333E-7 0.03541 " pathEditMode="relative" rAng="0" ptsTypes="AA">
                                      <p:cBhvr>
                                        <p:cTn id="29" dur="700" spd="-100000" fill="hold"/>
                                        <p:tgtEl>
                                          <p:spTgt spid="11"/>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300"/>
                                  </p:stCondLst>
                                  <p:childTnLst>
                                    <p:animMotion origin="layout" path="M 4.16667E-7 -1.85185E-6 L 4.16667E-7 0.03542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300"/>
                                  </p:stCondLst>
                                  <p:childTnLst>
                                    <p:animMotion origin="layout" path="M 8.33333E-7 2.22222E-6 L 8.33333E-7 0.03541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grpId="1" nodeType="withEffect">
                                  <p:stCondLst>
                                    <p:cond delay="300"/>
                                  </p:stCondLst>
                                  <p:childTnLst>
                                    <p:animMotion origin="layout" path="M 8.33333E-7 7.40741E-7 L 8.33333E-7 0.03542 " pathEditMode="relative" rAng="0" ptsTypes="AA">
                                      <p:cBhvr>
                                        <p:cTn id="44" dur="700" spd="-100000" fill="hold"/>
                                        <p:tgtEl>
                                          <p:spTgt spid="12"/>
                                        </p:tgtEl>
                                        <p:attrNameLst>
                                          <p:attrName>ppt_x</p:attrName>
                                          <p:attrName>ppt_y</p:attrName>
                                        </p:attrNameLst>
                                      </p:cBhvr>
                                      <p:rCtr x="0" y="1759"/>
                                    </p:animMotion>
                                  </p:childTnLst>
                                </p:cTn>
                              </p:par>
                              <p:par>
                                <p:cTn id="45" presetID="22" presetClass="entr" presetSubtype="8" fill="hold" nodeType="withEffect">
                                  <p:stCondLst>
                                    <p:cond delay="1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par>
                                <p:cTn id="48" presetID="42" presetClass="path" presetSubtype="0" decel="100000" fill="hold" nodeType="withEffect">
                                  <p:stCondLst>
                                    <p:cond delay="100"/>
                                  </p:stCondLst>
                                  <p:childTnLst>
                                    <p:animMotion origin="layout" path="M 1.45833E-6 4.07407E-6 L 1.45833E-6 0.03541 " pathEditMode="relative" rAng="0" ptsTypes="AA">
                                      <p:cBhvr>
                                        <p:cTn id="49" dur="700" spd="-100000" fill="hold"/>
                                        <p:tgtEl>
                                          <p:spTgt spid="14"/>
                                        </p:tgtEl>
                                        <p:attrNameLst>
                                          <p:attrName>ppt_x</p:attrName>
                                          <p:attrName>ppt_y</p:attrName>
                                        </p:attrNameLst>
                                      </p:cBhvr>
                                      <p:rCtr x="0" y="1759"/>
                                    </p:animMotion>
                                  </p:childTnLst>
                                </p:cTn>
                              </p:par>
                              <p:par>
                                <p:cTn id="50" presetID="22" presetClass="entr" presetSubtype="8" fill="hold" nodeType="withEffect">
                                  <p:stCondLst>
                                    <p:cond delay="20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par>
                                <p:cTn id="53" presetID="42" presetClass="path" presetSubtype="0" decel="100000" fill="hold" nodeType="withEffect">
                                  <p:stCondLst>
                                    <p:cond delay="200"/>
                                  </p:stCondLst>
                                  <p:childTnLst>
                                    <p:animMotion origin="layout" path="M 1.45833E-6 -4.07407E-6 L 1.45833E-6 0.03542 " pathEditMode="relative" rAng="0" ptsTypes="AA">
                                      <p:cBhvr>
                                        <p:cTn id="54" dur="700" spd="-100000" fill="hold"/>
                                        <p:tgtEl>
                                          <p:spTgt spid="15"/>
                                        </p:tgtEl>
                                        <p:attrNameLst>
                                          <p:attrName>ppt_x</p:attrName>
                                          <p:attrName>ppt_y</p:attrName>
                                        </p:attrNameLst>
                                      </p:cBhvr>
                                      <p:rCtr x="0" y="1759"/>
                                    </p:animMotion>
                                  </p:childTnLst>
                                </p:cTn>
                              </p:par>
                              <p:par>
                                <p:cTn id="55" presetID="22" presetClass="entr" presetSubtype="8" fill="hold" nodeType="withEffect">
                                  <p:stCondLst>
                                    <p:cond delay="30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par>
                                <p:cTn id="58" presetID="42" presetClass="path" presetSubtype="0" decel="100000" fill="hold" nodeType="withEffect">
                                  <p:stCondLst>
                                    <p:cond delay="300"/>
                                  </p:stCondLst>
                                  <p:childTnLst>
                                    <p:animMotion origin="layout" path="M 1.45833E-6 -3.7037E-7 L 1.45833E-6 0.03542 " pathEditMode="relative" rAng="0" ptsTypes="AA">
                                      <p:cBhvr>
                                        <p:cTn id="59" dur="700" spd="-100000" fill="hold"/>
                                        <p:tgtEl>
                                          <p:spTgt spid="17"/>
                                        </p:tgtEl>
                                        <p:attrNameLst>
                                          <p:attrName>ppt_x</p:attrName>
                                          <p:attrName>ppt_y</p:attrName>
                                        </p:attrNameLst>
                                      </p:cBhvr>
                                      <p:rCtr x="0" y="1759"/>
                                    </p:animMotion>
                                  </p:childTnLst>
                                </p:cTn>
                              </p:par>
                              <p:par>
                                <p:cTn id="60" presetID="22" presetClass="entr" presetSubtype="8" fill="hold" nodeType="withEffect">
                                  <p:stCondLst>
                                    <p:cond delay="40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par>
                                <p:cTn id="63" presetID="42" presetClass="path" presetSubtype="0" decel="100000" fill="hold" nodeType="withEffect">
                                  <p:stCondLst>
                                    <p:cond delay="400"/>
                                  </p:stCondLst>
                                  <p:childTnLst>
                                    <p:animMotion origin="layout" path="M 1.45833E-6 2.96296E-6 L 1.45833E-6 0.03541 " pathEditMode="relative" rAng="0" ptsTypes="AA">
                                      <p:cBhvr>
                                        <p:cTn id="64" dur="700" spd="-100000" fill="hold"/>
                                        <p:tgtEl>
                                          <p:spTgt spid="1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42" presetClass="path" presetSubtype="0" decel="100000" fill="hold" grpId="1" nodeType="withEffect">
                                  <p:stCondLst>
                                    <p:cond delay="100"/>
                                  </p:stCondLst>
                                  <p:childTnLst>
                                    <p:animMotion origin="layout" path="M 8.33333E-7 1.11111E-6 L 8.33333E-7 0.03542 " pathEditMode="relative" rAng="0" ptsTypes="AA">
                                      <p:cBhvr>
                                        <p:cTn id="69"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animBg="1"/>
      <p:bldP spid="1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718FA96-81FB-F5C7-9D6B-B1E2F3C6DE92}"/>
              </a:ext>
            </a:extLst>
          </p:cNvPr>
          <p:cNvSpPr>
            <a:spLocks noGrp="1"/>
          </p:cNvSpPr>
          <p:nvPr>
            <p:ph type="title"/>
          </p:nvPr>
        </p:nvSpPr>
        <p:spPr>
          <a:xfrm>
            <a:off x="588963" y="-885493"/>
            <a:ext cx="11017250" cy="554038"/>
          </a:xfrm>
        </p:spPr>
        <p:txBody>
          <a:bodyPr/>
          <a:lstStyle/>
          <a:p>
            <a:r>
              <a:rPr lang="en-US"/>
              <a:t>Let’s learn together</a:t>
            </a:r>
          </a:p>
        </p:txBody>
      </p:sp>
      <p:sp>
        <p:nvSpPr>
          <p:cNvPr id="5" name="Footer Placeholder 2">
            <a:extLst>
              <a:ext uri="{FF2B5EF4-FFF2-40B4-BE49-F238E27FC236}">
                <a16:creationId xmlns:a16="http://schemas.microsoft.com/office/drawing/2014/main" id="{D00C1369-CFD7-6C50-58CA-8C04247DDBED}"/>
              </a:ext>
            </a:extLst>
          </p:cNvPr>
          <p:cNvSpPr txBox="1">
            <a:spLocks/>
          </p:cNvSpPr>
          <p:nvPr/>
        </p:nvSpPr>
        <p:spPr>
          <a:xfrm>
            <a:off x="584200" y="6477356"/>
            <a:ext cx="4114800" cy="12311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Small Light" pitchFamily="2" charset="0"/>
                <a:ea typeface="+mn-ea"/>
                <a:cs typeface="+mn-cs"/>
              </a:rPr>
              <a:t>Microsoft Confidential</a:t>
            </a:r>
          </a:p>
        </p:txBody>
      </p:sp>
      <p:grpSp>
        <p:nvGrpSpPr>
          <p:cNvPr id="12" name="Group 2">
            <a:extLst>
              <a:ext uri="{FF2B5EF4-FFF2-40B4-BE49-F238E27FC236}">
                <a16:creationId xmlns:a16="http://schemas.microsoft.com/office/drawing/2014/main" id="{0490F8AC-5E60-6D95-39A3-6844569EA4D2}"/>
              </a:ext>
              <a:ext uri="{C183D7F6-B498-43B3-948B-1728B52AA6E4}">
                <adec:decorative xmlns:adec="http://schemas.microsoft.com/office/drawing/2017/decorative" val="1"/>
              </a:ext>
            </a:extLst>
          </p:cNvPr>
          <p:cNvGrpSpPr/>
          <p:nvPr/>
        </p:nvGrpSpPr>
        <p:grpSpPr>
          <a:xfrm>
            <a:off x="0" y="398106"/>
            <a:ext cx="12192000" cy="6459894"/>
            <a:chOff x="0" y="367004"/>
            <a:chExt cx="12192000" cy="6490996"/>
          </a:xfrm>
        </p:grpSpPr>
        <p:sp>
          <p:nvSpPr>
            <p:cNvPr id="13" name="Rectangle: Rounded Corners 1">
              <a:extLst>
                <a:ext uri="{FF2B5EF4-FFF2-40B4-BE49-F238E27FC236}">
                  <a16:creationId xmlns:a16="http://schemas.microsoft.com/office/drawing/2014/main" id="{4FE765D5-0BC5-E15C-CFE4-5C61D94AF4B2}"/>
                </a:ext>
              </a:extLst>
            </p:cNvPr>
            <p:cNvSpPr/>
            <p:nvPr/>
          </p:nvSpPr>
          <p:spPr bwMode="auto">
            <a:xfrm>
              <a:off x="0" y="5067300"/>
              <a:ext cx="12192000" cy="1790700"/>
            </a:xfrm>
            <a:prstGeom prst="roundRect">
              <a:avLst>
                <a:gd name="adj" fmla="val 0"/>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14" name="Rectangle: Rounded Corners 9">
              <a:extLst>
                <a:ext uri="{FF2B5EF4-FFF2-40B4-BE49-F238E27FC236}">
                  <a16:creationId xmlns:a16="http://schemas.microsoft.com/office/drawing/2014/main" id="{88480632-557E-FE55-936C-FF6F8F0FCDD8}"/>
                </a:ext>
              </a:extLst>
            </p:cNvPr>
            <p:cNvSpPr/>
            <p:nvPr/>
          </p:nvSpPr>
          <p:spPr bwMode="auto">
            <a:xfrm>
              <a:off x="1088569" y="367004"/>
              <a:ext cx="9933993" cy="5760180"/>
            </a:xfrm>
            <a:prstGeom prst="roundRect">
              <a:avLst>
                <a:gd name="adj" fmla="val 2895"/>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pic>
        <p:nvPicPr>
          <p:cNvPr id="3" name="Image 2">
            <a:extLst>
              <a:ext uri="{FF2B5EF4-FFF2-40B4-BE49-F238E27FC236}">
                <a16:creationId xmlns:a16="http://schemas.microsoft.com/office/drawing/2014/main" id="{533571A5-E3C9-4644-91DE-4E81252B19EF}"/>
              </a:ext>
            </a:extLst>
          </p:cNvPr>
          <p:cNvPicPr>
            <a:picLocks noChangeAspect="1"/>
          </p:cNvPicPr>
          <p:nvPr/>
        </p:nvPicPr>
        <p:blipFill>
          <a:blip r:embed="rId3"/>
          <a:stretch>
            <a:fillRect/>
          </a:stretch>
        </p:blipFill>
        <p:spPr>
          <a:xfrm>
            <a:off x="1356049" y="583779"/>
            <a:ext cx="9386596" cy="5543405"/>
          </a:xfrm>
          <a:prstGeom prst="rect">
            <a:avLst/>
          </a:prstGeom>
        </p:spPr>
      </p:pic>
    </p:spTree>
    <p:extLst>
      <p:ext uri="{BB962C8B-B14F-4D97-AF65-F5344CB8AC3E}">
        <p14:creationId xmlns:p14="http://schemas.microsoft.com/office/powerpoint/2010/main" val="125136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EB34F4F5-8A66-7D8B-E6D3-AEF7EFB1E467}"/>
              </a:ext>
            </a:extLst>
          </p:cNvPr>
          <p:cNvPicPr>
            <a:picLocks noChangeAspect="1"/>
          </p:cNvPicPr>
          <p:nvPr/>
        </p:nvPicPr>
        <p:blipFill>
          <a:blip r:embed="rId3"/>
          <a:stretch>
            <a:fillRect/>
          </a:stretch>
        </p:blipFill>
        <p:spPr>
          <a:xfrm>
            <a:off x="1319283" y="0"/>
            <a:ext cx="9553433" cy="6858000"/>
          </a:xfrm>
          <a:prstGeom prst="rect">
            <a:avLst/>
          </a:prstGeom>
        </p:spPr>
      </p:pic>
      <p:sp>
        <p:nvSpPr>
          <p:cNvPr id="6" name="Rectangle 5">
            <a:extLst>
              <a:ext uri="{FF2B5EF4-FFF2-40B4-BE49-F238E27FC236}">
                <a16:creationId xmlns:a16="http://schemas.microsoft.com/office/drawing/2014/main" id="{1D975D52-F21D-9827-21B6-6194A9C6F237}"/>
              </a:ext>
            </a:extLst>
          </p:cNvPr>
          <p:cNvSpPr/>
          <p:nvPr/>
        </p:nvSpPr>
        <p:spPr bwMode="auto">
          <a:xfrm>
            <a:off x="3679501" y="5541728"/>
            <a:ext cx="6758343" cy="392541"/>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0A7645A9-3E60-320A-A7CB-FE6C4C65AFC9}"/>
              </a:ext>
            </a:extLst>
          </p:cNvPr>
          <p:cNvSpPr/>
          <p:nvPr/>
        </p:nvSpPr>
        <p:spPr bwMode="auto">
          <a:xfrm>
            <a:off x="5325835" y="2458767"/>
            <a:ext cx="457200" cy="158789"/>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A4C7990-6AAC-C676-1C6E-9C22C7708A94}"/>
              </a:ext>
            </a:extLst>
          </p:cNvPr>
          <p:cNvSpPr/>
          <p:nvPr/>
        </p:nvSpPr>
        <p:spPr bwMode="auto">
          <a:xfrm>
            <a:off x="2092129" y="5026091"/>
            <a:ext cx="495561" cy="248815"/>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7B59EC8A-0F0E-3641-35E6-211FFA1A5C46}"/>
              </a:ext>
            </a:extLst>
          </p:cNvPr>
          <p:cNvSpPr/>
          <p:nvPr/>
        </p:nvSpPr>
        <p:spPr bwMode="auto">
          <a:xfrm>
            <a:off x="2090055" y="4683968"/>
            <a:ext cx="4503577" cy="329682"/>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 name="Image 15">
            <a:extLst>
              <a:ext uri="{FF2B5EF4-FFF2-40B4-BE49-F238E27FC236}">
                <a16:creationId xmlns:a16="http://schemas.microsoft.com/office/drawing/2014/main" id="{24808EB8-BF51-0978-AC21-21B1B8CF8823}"/>
              </a:ext>
            </a:extLst>
          </p:cNvPr>
          <p:cNvPicPr>
            <a:picLocks noChangeAspect="1"/>
          </p:cNvPicPr>
          <p:nvPr/>
        </p:nvPicPr>
        <p:blipFill>
          <a:blip r:embed="rId4"/>
          <a:stretch>
            <a:fillRect/>
          </a:stretch>
        </p:blipFill>
        <p:spPr>
          <a:xfrm>
            <a:off x="2673758" y="1732855"/>
            <a:ext cx="5093964" cy="3724674"/>
          </a:xfrm>
          <a:prstGeom prst="rect">
            <a:avLst/>
          </a:prstGeom>
          <a:effectLst>
            <a:outerShdw blurRad="50800" dist="38100" dir="2700000" algn="tl" rotWithShape="0">
              <a:prstClr val="black">
                <a:alpha val="40000"/>
              </a:prstClr>
            </a:outerShdw>
          </a:effectLst>
        </p:spPr>
      </p:pic>
      <p:sp>
        <p:nvSpPr>
          <p:cNvPr id="19" name="Rectangle 18">
            <a:extLst>
              <a:ext uri="{FF2B5EF4-FFF2-40B4-BE49-F238E27FC236}">
                <a16:creationId xmlns:a16="http://schemas.microsoft.com/office/drawing/2014/main" id="{AB4AAD93-F38F-D57D-BE88-4F0A64A1D8A5}"/>
              </a:ext>
            </a:extLst>
          </p:cNvPr>
          <p:cNvSpPr/>
          <p:nvPr/>
        </p:nvSpPr>
        <p:spPr bwMode="auto">
          <a:xfrm>
            <a:off x="9895631" y="6606074"/>
            <a:ext cx="921659" cy="248815"/>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8" name="Image 17">
            <a:extLst>
              <a:ext uri="{FF2B5EF4-FFF2-40B4-BE49-F238E27FC236}">
                <a16:creationId xmlns:a16="http://schemas.microsoft.com/office/drawing/2014/main" id="{825A4759-6C43-AF0E-E795-A8993BBCBDE6}"/>
              </a:ext>
            </a:extLst>
          </p:cNvPr>
          <p:cNvPicPr>
            <a:picLocks noChangeAspect="1"/>
          </p:cNvPicPr>
          <p:nvPr/>
        </p:nvPicPr>
        <p:blipFill>
          <a:blip r:embed="rId5"/>
          <a:stretch>
            <a:fillRect/>
          </a:stretch>
        </p:blipFill>
        <p:spPr>
          <a:xfrm>
            <a:off x="9122197" y="3872203"/>
            <a:ext cx="2390601" cy="298268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09449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50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5500"/>
                            </p:stCondLst>
                            <p:childTnLst>
                              <p:par>
                                <p:cTn id="26" presetID="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0" grpId="1" animBg="1"/>
      <p:bldP spid="5" grpId="0" animBg="1"/>
      <p:bldP spid="5" grpId="1" animBg="1"/>
      <p:bldP spid="9" grpId="0" animBg="1"/>
      <p:bldP spid="9" grpId="1" animBg="1"/>
      <p:bldP spid="19" grpId="0" animBg="1"/>
      <p:bldP spid="1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D1625-52E9-DE6F-4E9C-07463F7CA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96CE8-7CBB-26B7-2DC8-63B897EE6504}"/>
              </a:ext>
            </a:extLst>
          </p:cNvPr>
          <p:cNvSpPr>
            <a:spLocks noGrp="1"/>
          </p:cNvSpPr>
          <p:nvPr>
            <p:ph type="title"/>
          </p:nvPr>
        </p:nvSpPr>
        <p:spPr>
          <a:xfrm>
            <a:off x="588263" y="457200"/>
            <a:ext cx="11018520" cy="861774"/>
          </a:xfrm>
        </p:spPr>
        <p:txBody>
          <a:bodyPr/>
          <a:lstStyle/>
          <a:p>
            <a:r>
              <a:rPr lang="en-CA" sz="3200"/>
              <a:t>Mitigation layers:</a:t>
            </a:r>
            <a:br>
              <a:rPr lang="en-CA"/>
            </a:br>
            <a:r>
              <a:rPr lang="en-CA" sz="2400"/>
              <a:t>User experience</a:t>
            </a:r>
            <a:r>
              <a:rPr lang="en-CA" sz="2400">
                <a:latin typeface="+mn-lt"/>
              </a:rPr>
              <a:t> </a:t>
            </a:r>
            <a:r>
              <a:rPr lang="en-US" sz="2400">
                <a:latin typeface="+mn-lt"/>
              </a:rPr>
              <a:t>- Learnings at Microsoft</a:t>
            </a:r>
            <a:endParaRPr lang="en-US">
              <a:latin typeface="+mn-lt"/>
            </a:endParaRPr>
          </a:p>
        </p:txBody>
      </p:sp>
      <p:sp>
        <p:nvSpPr>
          <p:cNvPr id="3" name="Content Placeholder 2">
            <a:extLst>
              <a:ext uri="{FF2B5EF4-FFF2-40B4-BE49-F238E27FC236}">
                <a16:creationId xmlns:a16="http://schemas.microsoft.com/office/drawing/2014/main" id="{A407E102-EAC4-731F-C989-48C8957A1392}"/>
              </a:ext>
            </a:extLst>
          </p:cNvPr>
          <p:cNvSpPr>
            <a:spLocks noGrp="1"/>
          </p:cNvSpPr>
          <p:nvPr>
            <p:ph idx="4294967295"/>
          </p:nvPr>
        </p:nvSpPr>
        <p:spPr>
          <a:xfrm>
            <a:off x="588263" y="1689690"/>
            <a:ext cx="3481388" cy="3311676"/>
          </a:xfrm>
        </p:spPr>
        <p:txBody>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Be transparent about AI’s role and limitations</a:t>
            </a:r>
          </a:p>
          <a:p>
            <a:pPr marL="571500" lvl="1" indent="-342900">
              <a:buFont typeface="Arial" panose="020B0604020202020204" pitchFamily="34" charset="0"/>
              <a:buChar char="•"/>
              <a:defRPr/>
            </a:pPr>
            <a:r>
              <a:rPr lang="en-US"/>
              <a:t>Highlight potential inaccuracies in the AI-generated outputs</a:t>
            </a:r>
          </a:p>
          <a:p>
            <a:pPr marL="571500" lvl="1" indent="-342900">
              <a:buFont typeface="Arial" panose="020B0604020202020204" pitchFamily="34" charset="0"/>
              <a:buChar char="•"/>
              <a:defRPr/>
            </a:pPr>
            <a:r>
              <a:rPr lang="en-US"/>
              <a:t>Disclose AI's role in the interaction</a:t>
            </a:r>
          </a:p>
          <a:p>
            <a:pPr marL="571500" lvl="1" indent="-342900">
              <a:buFont typeface="Arial" panose="020B0604020202020204" pitchFamily="34" charset="0"/>
              <a:buChar char="•"/>
              <a:defRPr/>
            </a:pPr>
            <a:r>
              <a:rPr lang="en-US"/>
              <a:t>Prevent anthropomorphizing behavior</a:t>
            </a:r>
            <a:endParaRPr lang="en-US" sz="2000">
              <a:solidFill>
                <a:srgbClr val="E6E6E6"/>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72237C9C-584B-D1C3-3746-1BA5434876B5}"/>
              </a:ext>
            </a:extLst>
          </p:cNvPr>
          <p:cNvSpPr txBox="1">
            <a:spLocks/>
          </p:cNvSpPr>
          <p:nvPr/>
        </p:nvSpPr>
        <p:spPr>
          <a:xfrm>
            <a:off x="4360798" y="1689690"/>
            <a:ext cx="3481388" cy="26961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Ensure humans stay in the loop</a:t>
            </a:r>
            <a:endParaRPr kumimoji="0" lang="en-US" sz="2400" b="0" i="0" u="none" strike="noStrike" kern="1200" cap="none" spc="0" normalizeH="0" baseline="0" noProof="0">
              <a:ln>
                <a:noFill/>
              </a:ln>
              <a:effectLst/>
              <a:uLnTx/>
              <a:uFillTx/>
              <a:latin typeface="Segoe UI Semibold"/>
              <a:ea typeface="+mn-ea"/>
              <a:cs typeface="Segoe UI" panose="020B0502040204020203" pitchFamily="34" charset="0"/>
            </a:endParaRP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a:ea typeface="+mn-ea"/>
                <a:cs typeface="+mn-cs"/>
              </a:rPr>
              <a:t>Encourage human intervention</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a:ea typeface="+mn-ea"/>
                <a:cs typeface="+mn-cs"/>
              </a:rPr>
              <a:t>Reinforce user accountability</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a:ea typeface="+mn-ea"/>
                <a:cs typeface="+mn-cs"/>
              </a:rPr>
              <a:t>Restrict automatic posting on social </a:t>
            </a:r>
            <a:r>
              <a:rPr kumimoji="0" lang="en-US" sz="2000" b="0" i="0" u="none" strike="noStrike" kern="1200" cap="none" spc="0" normalizeH="0" baseline="0" noProof="0">
                <a:ln>
                  <a:noFill/>
                </a:ln>
                <a:solidFill>
                  <a:srgbClr val="FFFFFF"/>
                </a:solidFill>
                <a:effectLst/>
                <a:uLnTx/>
                <a:uFillTx/>
                <a:latin typeface="Segoe UI"/>
                <a:ea typeface="+mn-ea"/>
                <a:cs typeface="+mn-cs"/>
              </a:rPr>
              <a:t>media</a:t>
            </a:r>
          </a:p>
        </p:txBody>
      </p:sp>
      <p:sp>
        <p:nvSpPr>
          <p:cNvPr id="5" name="Content Placeholder 2">
            <a:extLst>
              <a:ext uri="{FF2B5EF4-FFF2-40B4-BE49-F238E27FC236}">
                <a16:creationId xmlns:a16="http://schemas.microsoft.com/office/drawing/2014/main" id="{D9B96CEF-133F-F45D-225C-386479BA8B98}"/>
              </a:ext>
            </a:extLst>
          </p:cNvPr>
          <p:cNvSpPr txBox="1">
            <a:spLocks/>
          </p:cNvSpPr>
          <p:nvPr/>
        </p:nvSpPr>
        <p:spPr>
          <a:xfrm>
            <a:off x="8133333" y="1689690"/>
            <a:ext cx="3481388" cy="39887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Mitigate misuse and overreliance on AI</a:t>
            </a:r>
            <a:endParaRPr kumimoji="0" lang="en-US" sz="2400" b="0" i="0" u="none" strike="noStrike" kern="1200" cap="none" spc="0" normalizeH="0" baseline="0" noProof="0">
              <a:ln>
                <a:noFill/>
              </a:ln>
              <a:effectLst/>
              <a:uLnTx/>
              <a:uFillTx/>
              <a:latin typeface="Segoe UI Semibold"/>
              <a:ea typeface="+mn-ea"/>
              <a:cs typeface="Segoe UI" panose="020B0502040204020203" pitchFamily="34" charset="0"/>
            </a:endParaRP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a:ea typeface="+mn-ea"/>
                <a:cs typeface="+mn-cs"/>
              </a:rPr>
              <a:t>Cite references and information sources</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a:ea typeface="+mn-ea"/>
                <a:cs typeface="+mn-cs"/>
              </a:rPr>
              <a:t>Limit the length of inputs and outputs, where appropriate</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a:ea typeface="+mn-ea"/>
                <a:cs typeface="+mn-cs"/>
              </a:rPr>
              <a:t>Prepare pre-determined responses</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2000" b="0" i="0" u="none" strike="noStrike" kern="1200" cap="none" spc="0" normalizeH="0" baseline="0" noProof="0">
                <a:ln>
                  <a:noFill/>
                </a:ln>
                <a:effectLst/>
                <a:uLnTx/>
                <a:uFillTx/>
                <a:latin typeface="Segoe UI"/>
                <a:ea typeface="+mn-ea"/>
                <a:cs typeface="+mn-cs"/>
              </a:rPr>
              <a:t>Detect and prevent bots built on top of your product.</a:t>
            </a:r>
          </a:p>
        </p:txBody>
      </p:sp>
      <p:sp>
        <p:nvSpPr>
          <p:cNvPr id="8" name="TextBox 5">
            <a:extLst>
              <a:ext uri="{FF2B5EF4-FFF2-40B4-BE49-F238E27FC236}">
                <a16:creationId xmlns:a16="http://schemas.microsoft.com/office/drawing/2014/main" id="{4107F52A-9E30-3384-B250-C36288D4D4BC}"/>
              </a:ext>
            </a:extLst>
          </p:cNvPr>
          <p:cNvSpPr txBox="1"/>
          <p:nvPr/>
        </p:nvSpPr>
        <p:spPr>
          <a:xfrm>
            <a:off x="588262" y="6277024"/>
            <a:ext cx="1070581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Get hands-on tools for building effective human-AI experiences: </a:t>
            </a:r>
            <a:r>
              <a:rPr kumimoji="0" lang="en-US" sz="1600" b="0" i="0" u="none" strike="noStrike" kern="1200" cap="none" spc="0" normalizeH="0" baseline="0" noProof="0" dirty="0">
                <a:ln>
                  <a:noFill/>
                </a:ln>
                <a:solidFill>
                  <a:srgbClr val="C5B4E3"/>
                </a:solidFill>
                <a:effectLst/>
                <a:uLnTx/>
                <a:uFillTx/>
                <a:latin typeface="Segoe UI"/>
                <a:ea typeface="+mn-ea"/>
                <a:cs typeface="+mn-cs"/>
                <a:hlinkClick r:id="rId3"/>
              </a:rPr>
              <a:t>aka.ms/</a:t>
            </a:r>
            <a:r>
              <a:rPr kumimoji="0" lang="en-US" sz="1600" b="0" i="0" u="none" strike="noStrike" kern="1200" cap="none" spc="0" normalizeH="0" baseline="0" noProof="0" dirty="0" err="1">
                <a:ln>
                  <a:noFill/>
                </a:ln>
                <a:solidFill>
                  <a:srgbClr val="C5B4E3"/>
                </a:solidFill>
                <a:effectLst/>
                <a:uLnTx/>
                <a:uFillTx/>
                <a:latin typeface="Segoe UI"/>
                <a:ea typeface="+mn-ea"/>
                <a:cs typeface="+mn-cs"/>
                <a:hlinkClick r:id="rId3"/>
              </a:rPr>
              <a:t>HAXtoolkit</a:t>
            </a:r>
            <a:endParaRPr kumimoji="0" lang="en-US" sz="1600" b="0" i="0" u="none" strike="noStrike" kern="1200" cap="none" spc="0" normalizeH="0" baseline="0" noProof="0" dirty="0">
              <a:ln>
                <a:noFill/>
              </a:ln>
              <a:solidFill>
                <a:srgbClr val="C5B4E3"/>
              </a:solidFill>
              <a:effectLst/>
              <a:uLnTx/>
              <a:uFillTx/>
              <a:latin typeface="Segoe UI Semibold"/>
              <a:ea typeface="+mn-ea"/>
              <a:cs typeface="+mn-cs"/>
            </a:endParaRPr>
          </a:p>
        </p:txBody>
      </p:sp>
    </p:spTree>
    <p:extLst>
      <p:ext uri="{BB962C8B-B14F-4D97-AF65-F5344CB8AC3E}">
        <p14:creationId xmlns:p14="http://schemas.microsoft.com/office/powerpoint/2010/main" val="462829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600"/>
                                  </p:stCondLst>
                                  <p:childTnLst>
                                    <p:animMotion origin="layout" path="M -0.03034 0 L 3.54167E-6 0 " pathEditMode="relative" rAng="0" ptsTypes="AA">
                                      <p:cBhvr>
                                        <p:cTn id="9" dur="600" fill="hold"/>
                                        <p:tgtEl>
                                          <p:spTgt spid="8"/>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59DA61B-2373-354A-41AB-2E5CF2E7618E}"/>
              </a:ext>
            </a:extLst>
          </p:cNvPr>
          <p:cNvSpPr>
            <a:spLocks noGrp="1"/>
          </p:cNvSpPr>
          <p:nvPr>
            <p:ph type="title"/>
          </p:nvPr>
        </p:nvSpPr>
        <p:spPr>
          <a:xfrm>
            <a:off x="588963" y="457200"/>
            <a:ext cx="11017250" cy="492443"/>
          </a:xfrm>
        </p:spPr>
        <p:txBody>
          <a:bodyPr/>
          <a:lstStyle/>
          <a:p>
            <a:r>
              <a:rPr lang="en-US" sz="3200"/>
              <a:t>Operate the Generative AI app</a:t>
            </a:r>
          </a:p>
        </p:txBody>
      </p:sp>
      <p:sp>
        <p:nvSpPr>
          <p:cNvPr id="6" name="Espace réservé du texte 5">
            <a:extLst>
              <a:ext uri="{FF2B5EF4-FFF2-40B4-BE49-F238E27FC236}">
                <a16:creationId xmlns:a16="http://schemas.microsoft.com/office/drawing/2014/main" id="{B2E8D822-8D8C-0FC5-E042-507BF01255BE}"/>
              </a:ext>
            </a:extLst>
          </p:cNvPr>
          <p:cNvSpPr>
            <a:spLocks noGrp="1"/>
          </p:cNvSpPr>
          <p:nvPr>
            <p:ph type="body" sz="quarter" idx="10"/>
          </p:nvPr>
        </p:nvSpPr>
        <p:spPr>
          <a:xfrm>
            <a:off x="585788" y="1435100"/>
            <a:ext cx="11018837" cy="3724096"/>
          </a:xfrm>
        </p:spPr>
        <p:txBody>
          <a:bodyPr/>
          <a:lstStyle/>
          <a:p>
            <a:pPr>
              <a:spcBef>
                <a:spcPts val="1200"/>
              </a:spcBef>
            </a:pPr>
            <a:r>
              <a:rPr lang="en-US" sz="2400"/>
              <a:t>Devise a </a:t>
            </a:r>
            <a:r>
              <a:rPr lang="en-US" sz="2400">
                <a:gradFill flip="none" rotWithShape="1">
                  <a:gsLst>
                    <a:gs pos="0">
                      <a:srgbClr val="CD9AD0"/>
                    </a:gs>
                    <a:gs pos="100000">
                      <a:srgbClr val="8EC8E8"/>
                    </a:gs>
                  </a:gsLst>
                  <a:lin ang="10800000" scaled="1"/>
                  <a:tileRect/>
                </a:gradFill>
                <a:latin typeface="Segoe UI Semibold"/>
              </a:rPr>
              <a:t>phased delivery plan </a:t>
            </a:r>
            <a:r>
              <a:rPr lang="en-US" sz="2400"/>
              <a:t>to gradually release the app.</a:t>
            </a:r>
          </a:p>
          <a:p>
            <a:pPr>
              <a:spcBef>
                <a:spcPts val="1200"/>
              </a:spcBef>
            </a:pPr>
            <a:r>
              <a:rPr lang="en-US" sz="2400"/>
              <a:t>Create an </a:t>
            </a:r>
            <a:r>
              <a:rPr lang="en-US" sz="2400">
                <a:gradFill flip="none" rotWithShape="1">
                  <a:gsLst>
                    <a:gs pos="0">
                      <a:srgbClr val="CD9AD0"/>
                    </a:gs>
                    <a:gs pos="100000">
                      <a:srgbClr val="8EC8E8"/>
                    </a:gs>
                  </a:gsLst>
                  <a:lin ang="10800000" scaled="1"/>
                  <a:tileRect/>
                </a:gradFill>
                <a:latin typeface="Segoe UI Semibold"/>
              </a:rPr>
              <a:t>incident response plan </a:t>
            </a:r>
            <a:r>
              <a:rPr lang="en-US" sz="2400"/>
              <a:t>to respond to unanticipated incidents.</a:t>
            </a:r>
          </a:p>
          <a:p>
            <a:pPr>
              <a:spcBef>
                <a:spcPts val="1200"/>
              </a:spcBef>
            </a:pPr>
            <a:r>
              <a:rPr lang="en-US" sz="2400"/>
              <a:t>Create a </a:t>
            </a:r>
            <a:r>
              <a:rPr lang="en-US" sz="2400">
                <a:gradFill flip="none" rotWithShape="1">
                  <a:gsLst>
                    <a:gs pos="0">
                      <a:srgbClr val="CD9AD0"/>
                    </a:gs>
                    <a:gs pos="100000">
                      <a:srgbClr val="8EC8E8"/>
                    </a:gs>
                  </a:gsLst>
                  <a:lin ang="10800000" scaled="1"/>
                  <a:tileRect/>
                </a:gradFill>
                <a:latin typeface="Segoe UI Semibold"/>
              </a:rPr>
              <a:t>rollback plan </a:t>
            </a:r>
            <a:r>
              <a:rPr lang="en-US" sz="2400"/>
              <a:t>to revert the app to a previous state.</a:t>
            </a:r>
          </a:p>
          <a:p>
            <a:pPr>
              <a:spcBef>
                <a:spcPts val="1200"/>
              </a:spcBef>
            </a:pPr>
            <a:r>
              <a:rPr lang="en-US" sz="2400"/>
              <a:t>Implement capabilities to: </a:t>
            </a:r>
          </a:p>
          <a:p>
            <a:pPr lvl="1"/>
            <a:r>
              <a:rPr lang="en-US"/>
              <a:t>immediately block harmful system responses.</a:t>
            </a:r>
          </a:p>
          <a:p>
            <a:pPr lvl="1"/>
            <a:r>
              <a:rPr lang="en-US"/>
              <a:t>block specific users, client IP @ in the event of system misuse.</a:t>
            </a:r>
          </a:p>
          <a:p>
            <a:pPr lvl="1"/>
            <a:r>
              <a:rPr lang="en-US"/>
              <a:t>for users to provide feedback and report issues. </a:t>
            </a:r>
          </a:p>
          <a:p>
            <a:pPr lvl="1"/>
            <a:r>
              <a:rPr lang="en-US"/>
              <a:t>Track telemetry data to determine user satisfaction and identify functional gaps or usability challenges.</a:t>
            </a:r>
          </a:p>
        </p:txBody>
      </p:sp>
    </p:spTree>
    <p:extLst>
      <p:ext uri="{BB962C8B-B14F-4D97-AF65-F5344CB8AC3E}">
        <p14:creationId xmlns:p14="http://schemas.microsoft.com/office/powerpoint/2010/main" val="44399443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3" descr="Light Pattern: Grid">
            <a:extLst>
              <a:ext uri="{FF2B5EF4-FFF2-40B4-BE49-F238E27FC236}">
                <a16:creationId xmlns:a16="http://schemas.microsoft.com/office/drawing/2014/main" id="{7B08DCC3-316C-3E33-17C5-5A8A5EF481D9}"/>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Top Corners Rounded 14" descr="White front layer">
            <a:extLst>
              <a:ext uri="{FF2B5EF4-FFF2-40B4-BE49-F238E27FC236}">
                <a16:creationId xmlns:a16="http://schemas.microsoft.com/office/drawing/2014/main" id="{A24DD68B-68FC-48DA-AAAE-BFFF5AD32399}"/>
              </a:ext>
            </a:extLst>
          </p:cNvPr>
          <p:cNvSpPr/>
          <p:nvPr/>
        </p:nvSpPr>
        <p:spPr bwMode="auto">
          <a:xfrm>
            <a:off x="0" y="1436686"/>
            <a:ext cx="12188952" cy="5421312"/>
          </a:xfrm>
          <a:prstGeom prst="rect">
            <a:avLst/>
          </a:prstGeom>
          <a:solidFill>
            <a:schemeClr val="bg1"/>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3" name="Rounded Rectangle 18" descr="Announcing&#10;">
            <a:extLst>
              <a:ext uri="{FF2B5EF4-FFF2-40B4-BE49-F238E27FC236}">
                <a16:creationId xmlns:a16="http://schemas.microsoft.com/office/drawing/2014/main" id="{A16B275A-E0C1-9F09-3D15-10089F12FA3C}"/>
              </a:ext>
            </a:extLst>
          </p:cNvPr>
          <p:cNvSpPr/>
          <p:nvPr/>
        </p:nvSpPr>
        <p:spPr bwMode="auto">
          <a:xfrm>
            <a:off x="658922" y="1131564"/>
            <a:ext cx="2563906"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
        <p:nvSpPr>
          <p:cNvPr id="2" name="Titre 1">
            <a:extLst>
              <a:ext uri="{FF2B5EF4-FFF2-40B4-BE49-F238E27FC236}">
                <a16:creationId xmlns:a16="http://schemas.microsoft.com/office/drawing/2014/main" id="{F3A9231D-36F6-CAC4-45F7-17F7AC9FC2B6}"/>
              </a:ext>
            </a:extLst>
          </p:cNvPr>
          <p:cNvSpPr>
            <a:spLocks noGrp="1"/>
          </p:cNvSpPr>
          <p:nvPr>
            <p:ph type="title"/>
          </p:nvPr>
        </p:nvSpPr>
        <p:spPr>
          <a:xfrm>
            <a:off x="569975" y="2170176"/>
            <a:ext cx="3374137" cy="984885"/>
          </a:xfrm>
        </p:spPr>
        <p:txBody>
          <a:bodyPr/>
          <a:lstStyle/>
          <a:p>
            <a:r>
              <a:rPr lang="en-US" sz="3200"/>
              <a:t>Monitoring for risks and safety</a:t>
            </a:r>
            <a:br>
              <a:rPr lang="en-US" sz="3200"/>
            </a:br>
            <a:endParaRPr lang="en-US" sz="3200"/>
          </a:p>
        </p:txBody>
      </p:sp>
      <p:sp>
        <p:nvSpPr>
          <p:cNvPr id="3" name="Espace réservé du texte 2">
            <a:extLst>
              <a:ext uri="{FF2B5EF4-FFF2-40B4-BE49-F238E27FC236}">
                <a16:creationId xmlns:a16="http://schemas.microsoft.com/office/drawing/2014/main" id="{32D1D5B9-0EF4-7C56-C3C6-CCF789A1EA18}"/>
              </a:ext>
            </a:extLst>
          </p:cNvPr>
          <p:cNvSpPr>
            <a:spLocks noGrp="1"/>
          </p:cNvSpPr>
          <p:nvPr>
            <p:ph type="body" sz="quarter" idx="10"/>
          </p:nvPr>
        </p:nvSpPr>
        <p:spPr>
          <a:xfrm>
            <a:off x="569975" y="3500914"/>
            <a:ext cx="3552794" cy="923330"/>
          </a:xfrm>
        </p:spPr>
        <p:txBody>
          <a:bodyPr/>
          <a:lstStyle/>
          <a:p>
            <a:r>
              <a:rPr lang="en-US" sz="2000">
                <a:latin typeface="Segoe UI" panose="020B0502040204020203" pitchFamily="34" charset="0"/>
                <a:cs typeface="+mn-cs"/>
              </a:rPr>
              <a:t>Track inputs and outputs blocked by Azure OpenAI content filters</a:t>
            </a:r>
          </a:p>
        </p:txBody>
      </p:sp>
      <p:grpSp>
        <p:nvGrpSpPr>
          <p:cNvPr id="17" name="Group 20">
            <a:extLst>
              <a:ext uri="{FF2B5EF4-FFF2-40B4-BE49-F238E27FC236}">
                <a16:creationId xmlns:a16="http://schemas.microsoft.com/office/drawing/2014/main" id="{4955A528-D044-F4DA-AC64-95552B101F36}"/>
              </a:ext>
            </a:extLst>
          </p:cNvPr>
          <p:cNvGrpSpPr/>
          <p:nvPr/>
        </p:nvGrpSpPr>
        <p:grpSpPr>
          <a:xfrm>
            <a:off x="4826000" y="1016000"/>
            <a:ext cx="6779260" cy="4762500"/>
            <a:chOff x="4826000" y="1016000"/>
            <a:chExt cx="6779260" cy="4762500"/>
          </a:xfrm>
        </p:grpSpPr>
        <p:sp>
          <p:nvSpPr>
            <p:cNvPr id="18" name="Bet 1">
              <a:extLst>
                <a:ext uri="{FF2B5EF4-FFF2-40B4-BE49-F238E27FC236}">
                  <a16:creationId xmlns:a16="http://schemas.microsoft.com/office/drawing/2014/main" id="{C1FA25F5-0429-4237-F592-9F34D0ABFFA4}"/>
                </a:ext>
                <a:ext uri="{C183D7F6-B498-43B3-948B-1728B52AA6E4}">
                  <adec:decorative xmlns:adec="http://schemas.microsoft.com/office/drawing/2017/decorative" val="1"/>
                </a:ext>
              </a:extLst>
            </p:cNvPr>
            <p:cNvSpPr/>
            <p:nvPr/>
          </p:nvSpPr>
          <p:spPr>
            <a:xfrm>
              <a:off x="4826000" y="1016000"/>
              <a:ext cx="6779260" cy="4762500"/>
            </a:xfrm>
            <a:prstGeom prst="roundRect">
              <a:avLst>
                <a:gd name="adj" fmla="val 7863"/>
              </a:avLst>
            </a:prstGeom>
            <a:blipFill>
              <a:blip r:embed="rId5"/>
              <a:stretch>
                <a:fillRect/>
              </a:stretch>
            </a:blipFill>
            <a:ln w="19050" cap="rnd" cmpd="sng" algn="ctr">
              <a:gradFill flip="none" rotWithShape="1">
                <a:gsLst>
                  <a:gs pos="8000">
                    <a:srgbClr val="0078D4"/>
                  </a:gs>
                  <a:gs pos="100000">
                    <a:srgbClr val="C03BC4"/>
                  </a:gs>
                </a:gsLst>
                <a:lin ang="2700000" scaled="1"/>
                <a:tileRect/>
              </a:gradFill>
              <a:prstDash val="solid"/>
              <a:headEnd type="none" w="med" len="med"/>
              <a:tailEnd type="none" w="med" len="med"/>
            </a:ln>
            <a:effectLst>
              <a:outerShdw blurRad="228600" sx="102000" sy="102000" algn="ctr" rotWithShape="0">
                <a:prstClr val="black">
                  <a:alpha val="54000"/>
                </a:prstClr>
              </a:outerShdw>
            </a:effectLst>
          </p:spPr>
          <p:txBody>
            <a:bodyPr lIns="182880" tIns="0" rIns="182880" bIns="0" rtlCol="0" anchor="ctr" anchorCtr="0"/>
            <a:lstStyle/>
            <a:p>
              <a:pPr marL="0" marR="0" lvl="0" indent="0" algn="l" defTabSz="1748316" rtl="0" eaLnBrk="1" fontAlgn="base" latinLnBrk="0" hangingPunct="1">
                <a:lnSpc>
                  <a:spcPct val="100000"/>
                </a:lnSpc>
                <a:spcBef>
                  <a:spcPct val="0"/>
                </a:spcBef>
                <a:spcAft>
                  <a:spcPts val="800"/>
                </a:spcAft>
                <a:buClrTx/>
                <a:buSzTx/>
                <a:buFontTx/>
                <a:buNone/>
                <a:tabLst/>
                <a:defRPr/>
              </a:pPr>
              <a:endParaRPr kumimoji="0" lang="en-US" sz="1600" b="1"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sp>
          <p:nvSpPr>
            <p:cNvPr id="19" name="Rectangle: Rounded Corners 22">
              <a:extLst>
                <a:ext uri="{FF2B5EF4-FFF2-40B4-BE49-F238E27FC236}">
                  <a16:creationId xmlns:a16="http://schemas.microsoft.com/office/drawing/2014/main" id="{DB6E0517-8394-6AA9-54B1-474890C9C622}"/>
                </a:ext>
              </a:extLst>
            </p:cNvPr>
            <p:cNvSpPr/>
            <p:nvPr/>
          </p:nvSpPr>
          <p:spPr bwMode="auto">
            <a:xfrm>
              <a:off x="5232400" y="1370371"/>
              <a:ext cx="2549088" cy="101600"/>
            </a:xfrm>
            <a:prstGeom prst="roundRect">
              <a:avLst/>
            </a:prstGeom>
            <a:solidFill>
              <a:srgbClr val="FAFAF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0" name="Title 1">
            <a:extLst>
              <a:ext uri="{FF2B5EF4-FFF2-40B4-BE49-F238E27FC236}">
                <a16:creationId xmlns:a16="http://schemas.microsoft.com/office/drawing/2014/main" id="{4FD7DDA4-6676-78C1-3A51-F7F1A2C5FA7C}"/>
              </a:ext>
            </a:extLst>
          </p:cNvPr>
          <p:cNvSpPr txBox="1">
            <a:spLocks/>
          </p:cNvSpPr>
          <p:nvPr/>
        </p:nvSpPr>
        <p:spPr>
          <a:xfrm>
            <a:off x="569975" y="6265769"/>
            <a:ext cx="7175463"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a:ln w="3175">
                  <a:noFill/>
                </a:ln>
                <a:effectLst/>
                <a:uLnTx/>
                <a:uFillTx/>
                <a:latin typeface="Segoe UI"/>
                <a:ea typeface="+mn-ea"/>
                <a:cs typeface="Segoe UI" pitchFamily="34" charset="0"/>
              </a:rPr>
              <a:t>See</a:t>
            </a: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a:ln w="3175">
                  <a:noFill/>
                </a:ln>
                <a:solidFill>
                  <a:srgbClr val="FFFFFF"/>
                </a:solidFill>
                <a:effectLst/>
                <a:uLnTx/>
                <a:uFillTx/>
                <a:latin typeface="Segoe UI"/>
                <a:ea typeface="+mn-ea"/>
                <a:cs typeface="Segoe UI" pitchFamily="34" charset="0"/>
                <a:hlinkClick r:id="rId6"/>
              </a:rPr>
              <a:t>Introducing Risks &amp; safety monitoring feature in Azure OpenAI Service</a:t>
            </a:r>
            <a:endParaRPr kumimoji="0" lang="en-US" sz="16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228144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 -2.22222E-6 L 0 0.03542 " pathEditMode="relative" rAng="0" ptsTypes="AA">
                                      <p:cBhvr>
                                        <p:cTn id="9" dur="700" spd="-100000" fill="hold"/>
                                        <p:tgtEl>
                                          <p:spTgt spid="13"/>
                                        </p:tgtEl>
                                        <p:attrNameLst>
                                          <p:attrName>ppt_x</p:attrName>
                                          <p:attrName>ppt_y</p:attrName>
                                        </p:attrNameLst>
                                      </p:cBhvr>
                                      <p:rCtr x="0" y="1759"/>
                                    </p:animMotion>
                                  </p:childTnLst>
                                </p:cTn>
                              </p:par>
                              <p:par>
                                <p:cTn id="10" presetID="2" presetClass="entr" presetSubtype="1" decel="100000" fill="hold" grpId="0" nodeType="withEffect">
                                  <p:stCondLst>
                                    <p:cond delay="25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750" fill="hold"/>
                                        <p:tgtEl>
                                          <p:spTgt spid="12"/>
                                        </p:tgtEl>
                                        <p:attrNameLst>
                                          <p:attrName>ppt_x</p:attrName>
                                        </p:attrNameLst>
                                      </p:cBhvr>
                                      <p:tavLst>
                                        <p:tav tm="0">
                                          <p:val>
                                            <p:strVal val="#ppt_x"/>
                                          </p:val>
                                        </p:tav>
                                        <p:tav tm="100000">
                                          <p:val>
                                            <p:strVal val="#ppt_x"/>
                                          </p:val>
                                        </p:tav>
                                      </p:tavLst>
                                    </p:anim>
                                    <p:anim calcmode="lin" valueType="num">
                                      <p:cBhvr additive="base">
                                        <p:cTn id="13" dur="750" fill="hold"/>
                                        <p:tgtEl>
                                          <p:spTgt spid="12"/>
                                        </p:tgtEl>
                                        <p:attrNameLst>
                                          <p:attrName>ppt_y</p:attrName>
                                        </p:attrNameLst>
                                      </p:cBhvr>
                                      <p:tavLst>
                                        <p:tav tm="0">
                                          <p:val>
                                            <p:strVal val="0-#ppt_h/2"/>
                                          </p:val>
                                        </p:tav>
                                        <p:tav tm="100000">
                                          <p:val>
                                            <p:strVal val="#ppt_y"/>
                                          </p:val>
                                        </p:tav>
                                      </p:tavLst>
                                    </p:anim>
                                  </p:childTnLst>
                                </p:cTn>
                              </p:par>
                              <p:par>
                                <p:cTn id="14" presetID="22" presetClass="entr" presetSubtype="1"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750"/>
                                        <p:tgtEl>
                                          <p:spTgt spid="11"/>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42" presetClass="path" presetSubtype="0" decel="100000" fill="hold" grpId="1" nodeType="withEffect">
                                  <p:stCondLst>
                                    <p:cond delay="500"/>
                                  </p:stCondLst>
                                  <p:childTnLst>
                                    <p:animMotion origin="layout" path="M 0 -1.11111E-6 L 0 0.01968 " pathEditMode="relative" rAng="0" ptsTypes="AA">
                                      <p:cBhvr>
                                        <p:cTn id="21" dur="500" spd="-100000" fill="hold"/>
                                        <p:tgtEl>
                                          <p:spTgt spid="20"/>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20" grpId="0"/>
      <p:bldP spid="20"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495277" y="2507893"/>
            <a:ext cx="3912517"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Segoe UI Semibold"/>
                <a:ea typeface="+mj-lt"/>
                <a:cs typeface="Segoe UI Semibold"/>
              </a:rPr>
              <a:t>Innovate confidently with a </a:t>
            </a:r>
            <a:r>
              <a:rPr kumimoji="0" lang="en-US" sz="3200" b="0" i="0" u="none" strike="noStrike" kern="1200" cap="none" spc="-50" normalizeH="0" baseline="0" noProof="0" dirty="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responsible</a:t>
            </a:r>
            <a:br>
              <a:rPr kumimoji="0" lang="en-US" sz="3200" b="0" i="0" u="none" strike="noStrike" kern="1200" cap="none" spc="-50" normalizeH="0" baseline="0" noProof="0" dirty="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br>
            <a:r>
              <a:rPr lang="en-US" sz="3200" dirty="0">
                <a:gradFill flip="none" rotWithShape="1">
                  <a:gsLst>
                    <a:gs pos="12000">
                      <a:srgbClr val="CD9AD0"/>
                    </a:gs>
                    <a:gs pos="87000">
                      <a:srgbClr val="8EC8E8"/>
                    </a:gs>
                  </a:gsLst>
                  <a:lin ang="10800000" scaled="1"/>
                  <a:tileRect/>
                </a:gradFill>
                <a:latin typeface="Segoe UI Semibold"/>
              </a:rPr>
              <a:t>AI platform</a:t>
            </a:r>
          </a:p>
        </p:txBody>
      </p:sp>
      <p:cxnSp>
        <p:nvCxnSpPr>
          <p:cNvPr id="45" name="Straight Connector 44">
            <a:extLst>
              <a:ext uri="{FF2B5EF4-FFF2-40B4-BE49-F238E27FC236}">
                <a16:creationId xmlns:a16="http://schemas.microsoft.com/office/drawing/2014/main" id="{C8E41FE0-6D0D-E625-83D5-09123925AD94}"/>
              </a:ext>
              <a:ext uri="{C183D7F6-B498-43B3-948B-1728B52AA6E4}">
                <adec:decorative xmlns:adec="http://schemas.microsoft.com/office/drawing/2017/decorative" val="1"/>
              </a:ext>
            </a:extLst>
          </p:cNvPr>
          <p:cNvCxnSpPr>
            <a:cxnSpLocks/>
          </p:cNvCxnSpPr>
          <p:nvPr/>
        </p:nvCxnSpPr>
        <p:spPr>
          <a:xfrm>
            <a:off x="4827356" y="1368270"/>
            <a:ext cx="0" cy="423203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4" name="Straight Connector 44">
            <a:extLst>
              <a:ext uri="{FF2B5EF4-FFF2-40B4-BE49-F238E27FC236}">
                <a16:creationId xmlns:a16="http://schemas.microsoft.com/office/drawing/2014/main" id="{A8A86EC4-9A24-8560-0EBC-963A04694FDC}"/>
              </a:ext>
              <a:ext uri="{C183D7F6-B498-43B3-948B-1728B52AA6E4}">
                <adec:decorative xmlns:adec="http://schemas.microsoft.com/office/drawing/2017/decorative" val="1"/>
              </a:ext>
            </a:extLst>
          </p:cNvPr>
          <p:cNvCxnSpPr>
            <a:cxnSpLocks/>
          </p:cNvCxnSpPr>
          <p:nvPr/>
        </p:nvCxnSpPr>
        <p:spPr>
          <a:xfrm>
            <a:off x="4827356" y="1368270"/>
            <a:ext cx="0" cy="423203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extBox 33">
            <a:extLst>
              <a:ext uri="{FF2B5EF4-FFF2-40B4-BE49-F238E27FC236}">
                <a16:creationId xmlns:a16="http://schemas.microsoft.com/office/drawing/2014/main" id="{E7943603-CC4A-9941-90C9-E8EC1A8FCC96}"/>
              </a:ext>
            </a:extLst>
          </p:cNvPr>
          <p:cNvSpPr txBox="1"/>
          <p:nvPr/>
        </p:nvSpPr>
        <p:spPr>
          <a:xfrm>
            <a:off x="6011877" y="965383"/>
            <a:ext cx="5326687" cy="1107996"/>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pc="0">
                <a:ln>
                  <a:noFill/>
                </a:ln>
                <a:solidFill>
                  <a:schemeClr val="tx1"/>
                </a:solidFill>
                <a:ea typeface="Calibri" panose="020F0502020204030204" pitchFamily="34" charset="0"/>
                <a:cs typeface="Times New Roman" panose="02020603050405020304" pitchFamily="18" charset="0"/>
              </a:rPr>
              <a:t>Safeguard organizations, their employees, and their data with a cloud that runs on trust.</a:t>
            </a:r>
            <a:endParaRPr kumimoji="0" lang="en-US" u="none" strike="noStrike" kern="1200" cap="none" spc="-50" normalizeH="0" baseline="0" noProof="0">
              <a:ln w="3175">
                <a:noFill/>
              </a:ln>
              <a:solidFill>
                <a:schemeClr val="tx1"/>
              </a:solidFill>
              <a:effectLst/>
              <a:uLnTx/>
              <a:uFillTx/>
            </a:endParaRPr>
          </a:p>
        </p:txBody>
      </p:sp>
      <p:sp>
        <p:nvSpPr>
          <p:cNvPr id="6" name="TextBox 1">
            <a:extLst>
              <a:ext uri="{FF2B5EF4-FFF2-40B4-BE49-F238E27FC236}">
                <a16:creationId xmlns:a16="http://schemas.microsoft.com/office/drawing/2014/main" id="{87B6A84A-6568-A949-9E00-E49969423908}"/>
              </a:ext>
            </a:extLst>
          </p:cNvPr>
          <p:cNvSpPr txBox="1"/>
          <p:nvPr/>
        </p:nvSpPr>
        <p:spPr>
          <a:xfrm>
            <a:off x="6011878" y="2507893"/>
            <a:ext cx="5326692" cy="1156470"/>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lnSpc>
                <a:spcPct val="107000"/>
              </a:lnSpc>
              <a:spcAft>
                <a:spcPts val="800"/>
              </a:spcAft>
              <a:defRPr/>
            </a:pPr>
            <a:r>
              <a:rPr lang="en-US" spc="0">
                <a:ln>
                  <a:noFill/>
                </a:ln>
                <a:solidFill>
                  <a:schemeClr val="tx1"/>
                </a:solidFill>
                <a:ea typeface="Calibri" panose="020F0502020204030204" pitchFamily="34" charset="0"/>
                <a:cs typeface="Times New Roman" panose="02020603050405020304" pitchFamily="18" charset="0"/>
              </a:rPr>
              <a:t>Build on security and privacy-compliant infrastructure that is purpose-built for AI at scale.</a:t>
            </a:r>
          </a:p>
        </p:txBody>
      </p:sp>
      <p:sp>
        <p:nvSpPr>
          <p:cNvPr id="7" name="TextBox 2">
            <a:extLst>
              <a:ext uri="{FF2B5EF4-FFF2-40B4-BE49-F238E27FC236}">
                <a16:creationId xmlns:a16="http://schemas.microsoft.com/office/drawing/2014/main" id="{5A78B647-2FD6-FAC3-B756-5B103A17E596}"/>
              </a:ext>
            </a:extLst>
          </p:cNvPr>
          <p:cNvSpPr txBox="1"/>
          <p:nvPr/>
        </p:nvSpPr>
        <p:spPr>
          <a:xfrm>
            <a:off x="6011878" y="4126466"/>
            <a:ext cx="5326686" cy="220060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pc="0">
                <a:ln>
                  <a:noFill/>
                </a:ln>
                <a:solidFill>
                  <a:schemeClr val="tx1"/>
                </a:solidFill>
                <a:ea typeface="Calibri" panose="020F0502020204030204" pitchFamily="34" charset="0"/>
                <a:cs typeface="Times New Roman" panose="02020603050405020304" pitchFamily="18" charset="0"/>
              </a:rPr>
              <a:t>Allow organization to grow with a partner committed to putting responsible AI into action with principles, practices, and tools.</a:t>
            </a:r>
          </a:p>
          <a:p>
            <a:pPr>
              <a:spcAft>
                <a:spcPts val="1800"/>
              </a:spcAft>
              <a:defRPr/>
            </a:pPr>
            <a:r>
              <a:rPr lang="en-US" sz="1600" spc="0">
                <a:ln>
                  <a:noFill/>
                </a:ln>
                <a:solidFill>
                  <a:schemeClr val="tx1"/>
                </a:solidFill>
                <a:latin typeface="+mn-lt"/>
                <a:ea typeface="Calibri" panose="020F0502020204030204" pitchFamily="34" charset="0"/>
                <a:cs typeface="Times New Roman" panose="02020603050405020304" pitchFamily="18" charset="0"/>
              </a:rPr>
              <a:t>See </a:t>
            </a:r>
            <a:r>
              <a:rPr lang="en-US" sz="1600">
                <a:latin typeface="+mn-lt"/>
                <a:hlinkClick r:id="rId3"/>
              </a:rPr>
              <a:t>Announcing Microsoft’s AI Customer Commitments - The Official Microsoft Blog</a:t>
            </a:r>
            <a:endParaRPr kumimoji="0" lang="en-US" sz="1600" b="0" i="0" u="none" strike="noStrike" kern="1200" cap="none" spc="-50" normalizeH="0" baseline="0" noProof="0">
              <a:ln w="3175">
                <a:noFill/>
              </a:ln>
              <a:gradFill>
                <a:gsLst>
                  <a:gs pos="0">
                    <a:srgbClr val="FFFFFF"/>
                  </a:gs>
                  <a:gs pos="100000">
                    <a:srgbClr val="FFFFFF"/>
                  </a:gs>
                </a:gsLst>
                <a:lin ang="5400000" scaled="1"/>
              </a:gradFill>
              <a:effectLst/>
              <a:uLnTx/>
              <a:uFillTx/>
              <a:latin typeface="+mn-lt"/>
            </a:endParaRPr>
          </a:p>
        </p:txBody>
      </p:sp>
      <p:pic>
        <p:nvPicPr>
          <p:cNvPr id="2" name="Picture 109">
            <a:extLst>
              <a:ext uri="{FF2B5EF4-FFF2-40B4-BE49-F238E27FC236}">
                <a16:creationId xmlns:a16="http://schemas.microsoft.com/office/drawing/2014/main" id="{5F4F4C77-35CF-2AFC-EC2A-053D7DC1D5A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1782" y="4137081"/>
            <a:ext cx="2623862" cy="401937"/>
          </a:xfrm>
          <a:prstGeom prst="rect">
            <a:avLst/>
          </a:prstGeom>
        </p:spPr>
      </p:pic>
    </p:spTree>
    <p:extLst>
      <p:ext uri="{BB962C8B-B14F-4D97-AF65-F5344CB8AC3E}">
        <p14:creationId xmlns:p14="http://schemas.microsoft.com/office/powerpoint/2010/main" val="1523088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D2B2A-E7A9-20DA-FD87-D5520BA7D64E}"/>
            </a:ext>
          </a:extLst>
        </p:cNvPr>
        <p:cNvGrpSpPr/>
        <p:nvPr/>
      </p:nvGrpSpPr>
      <p:grpSpPr>
        <a:xfrm>
          <a:off x="0" y="0"/>
          <a:ext cx="0" cy="0"/>
          <a:chOff x="0" y="0"/>
          <a:chExt cx="0" cy="0"/>
        </a:xfrm>
      </p:grpSpPr>
      <p:pic>
        <p:nvPicPr>
          <p:cNvPr id="13" name="Image 12">
            <a:extLst>
              <a:ext uri="{FF2B5EF4-FFF2-40B4-BE49-F238E27FC236}">
                <a16:creationId xmlns:a16="http://schemas.microsoft.com/office/drawing/2014/main" id="{139282F2-D878-77F1-92E8-69799D0E7375}"/>
              </a:ext>
            </a:extLst>
          </p:cNvPr>
          <p:cNvPicPr>
            <a:picLocks noChangeAspect="1"/>
          </p:cNvPicPr>
          <p:nvPr/>
        </p:nvPicPr>
        <p:blipFill>
          <a:blip r:embed="rId3"/>
          <a:stretch>
            <a:fillRect/>
          </a:stretch>
        </p:blipFill>
        <p:spPr>
          <a:xfrm>
            <a:off x="0" y="0"/>
            <a:ext cx="12192000" cy="6858000"/>
          </a:xfrm>
          <a:prstGeom prst="rect">
            <a:avLst/>
          </a:prstGeom>
        </p:spPr>
      </p:pic>
      <p:pic>
        <p:nvPicPr>
          <p:cNvPr id="6" name="Image 5" descr="Une image contenant texte, motif, point&#10;&#10;Description générée automatiquement">
            <a:extLst>
              <a:ext uri="{FF2B5EF4-FFF2-40B4-BE49-F238E27FC236}">
                <a16:creationId xmlns:a16="http://schemas.microsoft.com/office/drawing/2014/main" id="{00C24F7B-2452-4500-6610-8EFA93C940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338" y="1263316"/>
            <a:ext cx="661305" cy="704587"/>
          </a:xfrm>
          <a:prstGeom prst="rect">
            <a:avLst/>
          </a:prstGeom>
          <a:noFill/>
          <a:ln>
            <a:noFill/>
          </a:ln>
        </p:spPr>
      </p:pic>
      <p:sp>
        <p:nvSpPr>
          <p:cNvPr id="9" name="ZoneTexte 8">
            <a:extLst>
              <a:ext uri="{FF2B5EF4-FFF2-40B4-BE49-F238E27FC236}">
                <a16:creationId xmlns:a16="http://schemas.microsoft.com/office/drawing/2014/main" id="{599CE840-7427-C365-F0CB-271296780BF0}"/>
              </a:ext>
            </a:extLst>
          </p:cNvPr>
          <p:cNvSpPr txBox="1"/>
          <p:nvPr/>
        </p:nvSpPr>
        <p:spPr>
          <a:xfrm>
            <a:off x="1023643" y="1369387"/>
            <a:ext cx="2428622" cy="492443"/>
          </a:xfrm>
          <a:prstGeom prst="rect">
            <a:avLst/>
          </a:prstGeom>
          <a:noFill/>
        </p:spPr>
        <p:txBody>
          <a:bodyPr wrap="square">
            <a:spAutoFit/>
          </a:bodyPr>
          <a:lstStyle/>
          <a:p>
            <a:r>
              <a:rPr lang="fr-FR" sz="1400" b="0">
                <a:latin typeface="+mn-lt"/>
              </a:rPr>
              <a:t>Pour débuter, visiter :</a:t>
            </a:r>
            <a:r>
              <a:rPr lang="en-US" sz="1400" b="0">
                <a:latin typeface="+mn-lt"/>
              </a:rPr>
              <a:t> </a:t>
            </a:r>
            <a:r>
              <a:rPr lang="en-US" sz="1200">
                <a:solidFill>
                  <a:srgbClr val="23395E"/>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https://aka.ms/</a:t>
            </a:r>
            <a:r>
              <a:rPr lang="en-US" sz="1200">
                <a:solidFill>
                  <a:srgbClr val="23395E"/>
                </a:solidFill>
                <a:latin typeface="+mj-lt"/>
                <a:cs typeface="Segoe UI" panose="020B0502040204020203" pitchFamily="34" charset="0"/>
                <a:hlinkClick r:id="rId5">
                  <a:extLst>
                    <a:ext uri="{A12FA001-AC4F-418D-AE19-62706E023703}">
                      <ahyp:hlinkClr xmlns:ahyp="http://schemas.microsoft.com/office/drawing/2018/hyperlinkcolor" val="tx"/>
                    </a:ext>
                  </a:extLst>
                </a:hlinkClick>
              </a:rPr>
              <a:t>RAIresources</a:t>
            </a:r>
            <a:endParaRPr lang="en-US" sz="1200">
              <a:solidFill>
                <a:srgbClr val="23395E"/>
              </a:solidFill>
              <a:latin typeface="+mj-lt"/>
              <a:cs typeface="Segoe UI" panose="020B0502040204020203" pitchFamily="34" charset="0"/>
            </a:endParaRPr>
          </a:p>
        </p:txBody>
      </p:sp>
    </p:spTree>
    <p:extLst>
      <p:ext uri="{BB962C8B-B14F-4D97-AF65-F5344CB8AC3E}">
        <p14:creationId xmlns:p14="http://schemas.microsoft.com/office/powerpoint/2010/main" val="769473186"/>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7B7CEA-EE1A-C02D-F2C0-50A9B5E43208}"/>
              </a:ext>
            </a:extLst>
          </p:cNvPr>
          <p:cNvSpPr>
            <a:spLocks noGrp="1"/>
          </p:cNvSpPr>
          <p:nvPr>
            <p:ph type="title"/>
          </p:nvPr>
        </p:nvSpPr>
        <p:spPr>
          <a:xfrm>
            <a:off x="588263" y="270294"/>
            <a:ext cx="11018520" cy="492443"/>
          </a:xfrm>
        </p:spPr>
        <p:txBody>
          <a:bodyPr/>
          <a:lstStyle/>
          <a:p>
            <a:pPr algn="ctr"/>
            <a:r>
              <a:rPr lang="en-US" sz="3200"/>
              <a:t>Other resources for getting started</a:t>
            </a:r>
            <a:endParaRPr lang="en-US" sz="3200">
              <a:solidFill>
                <a:schemeClr val="accent5"/>
              </a:solidFill>
            </a:endParaRPr>
          </a:p>
        </p:txBody>
      </p:sp>
      <p:sp>
        <p:nvSpPr>
          <p:cNvPr id="6" name="TextBox 5">
            <a:extLst>
              <a:ext uri="{FF2B5EF4-FFF2-40B4-BE49-F238E27FC236}">
                <a16:creationId xmlns:a16="http://schemas.microsoft.com/office/drawing/2014/main" id="{24777075-7665-E9A5-3FDA-3D5706863FEB}"/>
              </a:ext>
            </a:extLst>
          </p:cNvPr>
          <p:cNvSpPr txBox="1"/>
          <p:nvPr/>
        </p:nvSpPr>
        <p:spPr>
          <a:xfrm>
            <a:off x="6214875" y="1031502"/>
            <a:ext cx="5388864" cy="5539978"/>
          </a:xfrm>
          <a:prstGeom prst="rect">
            <a:avLst/>
          </a:prstGeom>
          <a:noFill/>
        </p:spPr>
        <p:txBody>
          <a:bodyPr wrap="square" lIns="0" tIns="0" rIns="0" bIns="0" rtlCol="0">
            <a:spAutoFit/>
          </a:bodyPr>
          <a:lstStyle/>
          <a:p>
            <a:pPr>
              <a:spcAft>
                <a:spcPts val="600"/>
              </a:spcAft>
            </a:pPr>
            <a:r>
              <a:rPr lang="en-US">
                <a:latin typeface="+mj-lt"/>
              </a:rPr>
              <a:t>GUIDES &amp; LEARNING</a:t>
            </a:r>
          </a:p>
          <a:p>
            <a:pPr>
              <a:spcAft>
                <a:spcPts val="600"/>
              </a:spcAft>
            </a:pPr>
            <a:r>
              <a:rPr lang="en-US" sz="1400">
                <a:latin typeface="+mj-lt"/>
              </a:rPr>
              <a:t>Microsoft’s Responsible AI foundations</a:t>
            </a:r>
          </a:p>
          <a:p>
            <a:pPr marL="285750" indent="-285750">
              <a:buFont typeface="Arial" panose="020B0604020202020204" pitchFamily="34" charset="0"/>
              <a:buChar char="•"/>
            </a:pPr>
            <a:r>
              <a:rPr lang="en-US" sz="1400">
                <a:hlinkClick r:id="rId3"/>
              </a:rPr>
              <a:t>Responsible AI Standard v2</a:t>
            </a:r>
            <a:endParaRPr lang="en-US" sz="1400"/>
          </a:p>
          <a:p>
            <a:pPr marL="285750" indent="-285750">
              <a:buFont typeface="Arial" panose="020B0604020202020204" pitchFamily="34" charset="0"/>
              <a:buChar char="•"/>
            </a:pPr>
            <a:r>
              <a:rPr lang="en-US" sz="1400">
                <a:hlinkClick r:id="rId4"/>
              </a:rPr>
              <a:t>Responsible AI Impact Assessment Template</a:t>
            </a:r>
            <a:endParaRPr lang="en-US" sz="1400"/>
          </a:p>
          <a:p>
            <a:pPr marL="285750" indent="-285750">
              <a:spcAft>
                <a:spcPts val="600"/>
              </a:spcAft>
              <a:buFont typeface="Arial" panose="020B0604020202020204" pitchFamily="34" charset="0"/>
              <a:buChar char="•"/>
            </a:pPr>
            <a:r>
              <a:rPr lang="en-US" sz="1400">
                <a:hlinkClick r:id="rId5"/>
              </a:rPr>
              <a:t>HAX Playbook</a:t>
            </a:r>
            <a:endParaRPr lang="en-US" sz="1400"/>
          </a:p>
          <a:p>
            <a:pPr marL="285750" indent="-285750">
              <a:buFont typeface="Arial" panose="020B0604020202020204" pitchFamily="34" charset="0"/>
              <a:buChar char="•"/>
            </a:pPr>
            <a:endParaRPr lang="en-US" sz="1000"/>
          </a:p>
          <a:p>
            <a:pPr algn="l">
              <a:spcAft>
                <a:spcPts val="600"/>
              </a:spcAft>
            </a:pPr>
            <a:r>
              <a:rPr lang="en-US" sz="1400">
                <a:latin typeface="+mj-lt"/>
              </a:rPr>
              <a:t>Responsible AI for generative AI</a:t>
            </a:r>
          </a:p>
          <a:p>
            <a:pPr marL="285750" indent="-285750" algn="l">
              <a:buFont typeface="Arial" panose="020B0604020202020204" pitchFamily="34" charset="0"/>
              <a:buChar char="•"/>
            </a:pPr>
            <a:r>
              <a:rPr lang="en-US" sz="1400">
                <a:hlinkClick r:id="rId6"/>
              </a:rPr>
              <a:t>Overview: Responsible AI for generative AI</a:t>
            </a:r>
          </a:p>
          <a:p>
            <a:pPr marL="285750" indent="-285750" algn="l">
              <a:buFont typeface="Arial" panose="020B0604020202020204" pitchFamily="34" charset="0"/>
              <a:buChar char="•"/>
            </a:pPr>
            <a:r>
              <a:rPr lang="en-US" sz="1400">
                <a:hlinkClick r:id="rId7"/>
              </a:rPr>
              <a:t>Mitigate potential harms</a:t>
            </a:r>
            <a:endParaRPr lang="en-US" sz="1400"/>
          </a:p>
          <a:p>
            <a:pPr marL="742950" lvl="1" indent="-285750">
              <a:buFont typeface="Arial" panose="020B0604020202020204" pitchFamily="34" charset="0"/>
              <a:buChar char="•"/>
            </a:pPr>
            <a:r>
              <a:rPr lang="en-US" sz="1400">
                <a:hlinkClick r:id="rId8"/>
              </a:rPr>
              <a:t>Introduction to prompt engineering</a:t>
            </a:r>
            <a:endParaRPr lang="en-US" sz="1400">
              <a:hlinkClick r:id="" action="ppaction://noaction"/>
            </a:endParaRPr>
          </a:p>
          <a:p>
            <a:pPr marL="742950" lvl="1" indent="-285750">
              <a:buFont typeface="Arial" panose="020B0604020202020204" pitchFamily="34" charset="0"/>
              <a:buChar char="•"/>
            </a:pPr>
            <a:r>
              <a:rPr lang="en-US" sz="1400">
                <a:hlinkClick r:id="" action="ppaction://noaction"/>
              </a:rPr>
              <a:t>Advanced prompt engineering techniques </a:t>
            </a:r>
            <a:endParaRPr lang="en-US" sz="1400"/>
          </a:p>
          <a:p>
            <a:pPr marL="742950" lvl="1" indent="-285750">
              <a:buFont typeface="Arial" panose="020B0604020202020204" pitchFamily="34" charset="0"/>
              <a:buChar char="•"/>
            </a:pPr>
            <a:r>
              <a:rPr lang="en-US" sz="1400">
                <a:hlinkClick r:id="rId9"/>
              </a:rPr>
              <a:t>Red teaming LLMs</a:t>
            </a:r>
            <a:endParaRPr lang="en-US" sz="1400"/>
          </a:p>
          <a:p>
            <a:pPr marL="285750" indent="-285750">
              <a:buFont typeface="Arial" panose="020B0604020202020204" pitchFamily="34" charset="0"/>
              <a:buChar char="•"/>
            </a:pPr>
            <a:r>
              <a:rPr lang="en-US" sz="1400">
                <a:hlinkClick r:id="rId10"/>
              </a:rPr>
              <a:t>Operationalize your mitigations</a:t>
            </a:r>
            <a:endParaRPr lang="en-US" sz="1400"/>
          </a:p>
          <a:p>
            <a:pPr algn="l"/>
            <a:endParaRPr lang="en-US" sz="1050"/>
          </a:p>
          <a:p>
            <a:pPr algn="l">
              <a:spcAft>
                <a:spcPts val="600"/>
              </a:spcAft>
            </a:pPr>
            <a:r>
              <a:rPr lang="en-US" sz="1400">
                <a:latin typeface="+mj-lt"/>
              </a:rPr>
              <a:t>Learning modules</a:t>
            </a:r>
          </a:p>
          <a:p>
            <a:pPr marL="285750" indent="-285750">
              <a:buFont typeface="Arial" panose="020B0604020202020204" pitchFamily="34" charset="0"/>
              <a:buChar char="•"/>
            </a:pPr>
            <a:r>
              <a:rPr lang="en-US" sz="1400">
                <a:hlinkClick r:id="rId11"/>
              </a:rPr>
              <a:t>Microsoft AI - Learning and Community Hub </a:t>
            </a:r>
            <a:endParaRPr lang="en-US" sz="1400"/>
          </a:p>
          <a:p>
            <a:pPr marL="285750" indent="-285750">
              <a:buFont typeface="Arial" panose="020B0604020202020204" pitchFamily="34" charset="0"/>
              <a:buChar char="•"/>
            </a:pPr>
            <a:r>
              <a:rPr lang="en-US" sz="1400">
                <a:hlinkClick r:id="rId12"/>
              </a:rPr>
              <a:t>Develop Generative AI solutions with Azure OpenAI Service </a:t>
            </a:r>
            <a:endParaRPr lang="en-US" sz="1400"/>
          </a:p>
          <a:p>
            <a:pPr marL="285750" indent="-285750">
              <a:buFont typeface="Arial" panose="020B0604020202020204" pitchFamily="34" charset="0"/>
              <a:buChar char="•"/>
            </a:pPr>
            <a:r>
              <a:rPr lang="en-US" sz="1400">
                <a:hlinkClick r:id="rId13"/>
              </a:rPr>
              <a:t>Fine-tune a foundation model in Azure Machine Learning</a:t>
            </a:r>
            <a:endParaRPr lang="en-US" sz="1400"/>
          </a:p>
          <a:p>
            <a:pPr marL="285750" indent="-285750">
              <a:buFont typeface="Arial" panose="020B0604020202020204" pitchFamily="34" charset="0"/>
              <a:buChar char="•"/>
            </a:pPr>
            <a:endParaRPr lang="en-US" sz="1050"/>
          </a:p>
          <a:p>
            <a:pPr algn="l"/>
            <a:r>
              <a:rPr lang="en-US" sz="1400">
                <a:latin typeface="+mj-lt"/>
              </a:rPr>
              <a:t>Microsoft on the Issues</a:t>
            </a:r>
          </a:p>
          <a:p>
            <a:pPr marL="285750" indent="-285750" algn="l">
              <a:buFont typeface="Arial" panose="020B0604020202020204" pitchFamily="34" charset="0"/>
              <a:buChar char="•"/>
            </a:pPr>
            <a:r>
              <a:rPr lang="en-US" sz="1400">
                <a:hlinkClick r:id="rId14"/>
              </a:rPr>
              <a:t>How do we best govern AI? </a:t>
            </a:r>
            <a:endParaRPr lang="en-US" sz="1400"/>
          </a:p>
          <a:p>
            <a:pPr marL="285750" indent="-285750" algn="l">
              <a:buFont typeface="Arial" panose="020B0604020202020204" pitchFamily="34" charset="0"/>
              <a:buChar char="•"/>
            </a:pPr>
            <a:r>
              <a:rPr lang="en-US" sz="1400">
                <a:hlinkClick r:id="rId15"/>
              </a:rPr>
              <a:t>Reflecting on our responsible AI program</a:t>
            </a:r>
            <a:endParaRPr lang="en-US" sz="1400"/>
          </a:p>
          <a:p>
            <a:pPr marL="285750" indent="-285750" algn="l">
              <a:buFont typeface="Arial" panose="020B0604020202020204" pitchFamily="34" charset="0"/>
              <a:buChar char="•"/>
            </a:pPr>
            <a:r>
              <a:rPr lang="en-US" sz="1400">
                <a:hlinkClick r:id="rId16"/>
              </a:rPr>
              <a:t>Our commitments to advance safe, secure, and trustworthy AI</a:t>
            </a:r>
            <a:endParaRPr lang="en-US" sz="1400"/>
          </a:p>
          <a:p>
            <a:pPr marL="285750" indent="-285750" algn="l">
              <a:buFont typeface="Arial" panose="020B0604020202020204" pitchFamily="34" charset="0"/>
              <a:buChar char="•"/>
            </a:pPr>
            <a:r>
              <a:rPr lang="en-US" sz="1400">
                <a:hlinkClick r:id="rId17"/>
              </a:rPr>
              <a:t>Announcing the Frontier Model Forum</a:t>
            </a:r>
            <a:endParaRPr lang="en-US" sz="1400"/>
          </a:p>
        </p:txBody>
      </p:sp>
      <p:sp>
        <p:nvSpPr>
          <p:cNvPr id="7" name="TextBox 6">
            <a:extLst>
              <a:ext uri="{FF2B5EF4-FFF2-40B4-BE49-F238E27FC236}">
                <a16:creationId xmlns:a16="http://schemas.microsoft.com/office/drawing/2014/main" id="{BE81A98B-73C3-3CA9-4276-77329A2C0858}"/>
              </a:ext>
            </a:extLst>
          </p:cNvPr>
          <p:cNvSpPr txBox="1"/>
          <p:nvPr/>
        </p:nvSpPr>
        <p:spPr>
          <a:xfrm>
            <a:off x="588262" y="1031502"/>
            <a:ext cx="5388864" cy="4862870"/>
          </a:xfrm>
          <a:prstGeom prst="rect">
            <a:avLst/>
          </a:prstGeom>
          <a:noFill/>
        </p:spPr>
        <p:txBody>
          <a:bodyPr wrap="square" lIns="0" tIns="0" rIns="0" bIns="0" rtlCol="0" anchor="t">
            <a:spAutoFit/>
          </a:bodyPr>
          <a:lstStyle/>
          <a:p>
            <a:pPr algn="l">
              <a:spcAft>
                <a:spcPts val="600"/>
              </a:spcAft>
            </a:pPr>
            <a:r>
              <a:rPr lang="en-US" dirty="0">
                <a:latin typeface="+mj-lt"/>
              </a:rPr>
              <a:t>TOOLS &amp; PRODUCT DOCUMENTATION</a:t>
            </a:r>
          </a:p>
          <a:p>
            <a:pPr algn="l">
              <a:spcAft>
                <a:spcPts val="600"/>
              </a:spcAft>
            </a:pPr>
            <a:r>
              <a:rPr lang="en-US" sz="1400" dirty="0">
                <a:latin typeface="+mj-lt"/>
              </a:rPr>
              <a:t>Azure AI Content Safety </a:t>
            </a:r>
            <a:r>
              <a:rPr lang="en-US" sz="1400" dirty="0"/>
              <a:t>(</a:t>
            </a:r>
            <a:r>
              <a:rPr lang="en-US" sz="1400" dirty="0">
                <a:hlinkClick r:id="rId18"/>
              </a:rPr>
              <a:t>website</a:t>
            </a:r>
            <a:r>
              <a:rPr lang="en-US" sz="1400" dirty="0"/>
              <a:t>)</a:t>
            </a:r>
            <a:endParaRPr lang="en-US" sz="1400" dirty="0">
              <a:cs typeface="Segoe UI"/>
            </a:endParaRPr>
          </a:p>
          <a:p>
            <a:pPr marL="285750" indent="-285750">
              <a:buFont typeface="Arial" panose="020B0604020202020204" pitchFamily="34" charset="0"/>
              <a:buChar char="•"/>
            </a:pPr>
            <a:r>
              <a:rPr lang="en-US" sz="1400" dirty="0">
                <a:hlinkClick r:id="rId19"/>
              </a:rPr>
              <a:t>What is Azure AI Content Safety? </a:t>
            </a:r>
            <a:endParaRPr lang="en-US" sz="1400" dirty="0"/>
          </a:p>
          <a:p>
            <a:pPr marL="285750" indent="-285750">
              <a:buFont typeface="Arial" panose="020B0604020202020204" pitchFamily="34" charset="0"/>
              <a:buChar char="•"/>
            </a:pPr>
            <a:r>
              <a:rPr lang="en-US" sz="1400" dirty="0">
                <a:hlinkClick r:id="rId20"/>
              </a:rPr>
              <a:t>Harm categories</a:t>
            </a:r>
            <a:endParaRPr lang="en-US" sz="1400" dirty="0"/>
          </a:p>
          <a:p>
            <a:pPr marL="285750" indent="-285750" algn="l">
              <a:buFont typeface="Arial" panose="020B0604020202020204" pitchFamily="34" charset="0"/>
              <a:buChar char="•"/>
            </a:pPr>
            <a:r>
              <a:rPr lang="en-US" sz="1400" dirty="0">
                <a:hlinkClick r:id="rId21"/>
              </a:rPr>
              <a:t>Transparency Note</a:t>
            </a:r>
            <a:endParaRPr lang="en-US" sz="1400" dirty="0"/>
          </a:p>
          <a:p>
            <a:pPr algn="l"/>
            <a:endParaRPr lang="en-US" sz="1050" dirty="0"/>
          </a:p>
          <a:p>
            <a:pPr algn="l">
              <a:spcAft>
                <a:spcPts val="600"/>
              </a:spcAft>
            </a:pPr>
            <a:r>
              <a:rPr lang="en-US" sz="1400" dirty="0">
                <a:latin typeface="+mj-lt"/>
              </a:rPr>
              <a:t>Azure OpenAI Service </a:t>
            </a:r>
            <a:r>
              <a:rPr lang="en-US" sz="1400" dirty="0"/>
              <a:t>(</a:t>
            </a:r>
            <a:r>
              <a:rPr lang="en-US" sz="1400" dirty="0">
                <a:hlinkClick r:id="rId22"/>
              </a:rPr>
              <a:t>website</a:t>
            </a:r>
            <a:r>
              <a:rPr lang="en-US" sz="1400" dirty="0"/>
              <a:t>)</a:t>
            </a:r>
            <a:endParaRPr lang="en-US" sz="1400" dirty="0">
              <a:cs typeface="Segoe UI"/>
            </a:endParaRPr>
          </a:p>
          <a:p>
            <a:pPr marL="285750" indent="-285750" algn="l">
              <a:buFont typeface="Arial" panose="020B0604020202020204" pitchFamily="34" charset="0"/>
              <a:buChar char="•"/>
            </a:pPr>
            <a:r>
              <a:rPr lang="en-US" sz="1400" dirty="0">
                <a:hlinkClick r:id="rId23"/>
              </a:rPr>
              <a:t>How to fine-tune a model for your use case</a:t>
            </a:r>
            <a:endParaRPr lang="en-US" sz="1400" dirty="0"/>
          </a:p>
          <a:p>
            <a:pPr marL="285750" indent="-285750" algn="l">
              <a:buFont typeface="Arial" panose="020B0604020202020204" pitchFamily="34" charset="0"/>
              <a:buChar char="•"/>
            </a:pPr>
            <a:r>
              <a:rPr lang="en-US" sz="1400" dirty="0">
                <a:hlinkClick r:id="rId24"/>
              </a:rPr>
              <a:t>How to use built-in content filters</a:t>
            </a:r>
            <a:endParaRPr lang="en-US" sz="1400" dirty="0"/>
          </a:p>
          <a:p>
            <a:pPr marL="285750" indent="-285750">
              <a:buFont typeface="Arial" panose="020B0604020202020204" pitchFamily="34" charset="0"/>
              <a:buChar char="•"/>
            </a:pPr>
            <a:r>
              <a:rPr lang="en-US" sz="1400" dirty="0">
                <a:hlinkClick r:id="rId25"/>
              </a:rPr>
              <a:t>Ground models with your own data</a:t>
            </a:r>
            <a:endParaRPr lang="en-US" sz="1400" dirty="0"/>
          </a:p>
          <a:p>
            <a:pPr marL="285750" indent="-285750" algn="l">
              <a:buFont typeface="Arial" panose="020B0604020202020204" pitchFamily="34" charset="0"/>
              <a:buChar char="•"/>
            </a:pPr>
            <a:r>
              <a:rPr lang="en-US" sz="1400" dirty="0">
                <a:hlinkClick r:id="rId26"/>
              </a:rPr>
              <a:t>Prompt engineering techniques</a:t>
            </a:r>
            <a:endParaRPr lang="en-US" sz="1400" dirty="0"/>
          </a:p>
          <a:p>
            <a:pPr marL="285750" indent="-285750">
              <a:buFont typeface="Arial" panose="020B0604020202020204" pitchFamily="34" charset="0"/>
              <a:buChar char="•"/>
            </a:pPr>
            <a:r>
              <a:rPr lang="en-US" sz="1400" dirty="0">
                <a:hlinkClick r:id="rId27"/>
              </a:rPr>
              <a:t>Transparency Note</a:t>
            </a:r>
            <a:endParaRPr lang="en-US" sz="1400" dirty="0"/>
          </a:p>
          <a:p>
            <a:pPr algn="l"/>
            <a:endParaRPr lang="en-US" sz="1050" dirty="0"/>
          </a:p>
          <a:p>
            <a:pPr algn="l">
              <a:spcAft>
                <a:spcPts val="600"/>
              </a:spcAft>
            </a:pPr>
            <a:r>
              <a:rPr lang="en-US" sz="1400" dirty="0">
                <a:latin typeface="+mj-lt"/>
              </a:rPr>
              <a:t>Azure Machine Learning </a:t>
            </a:r>
            <a:r>
              <a:rPr lang="en-US" sz="1400" dirty="0"/>
              <a:t>(</a:t>
            </a:r>
            <a:r>
              <a:rPr lang="en-US" sz="1400" dirty="0">
                <a:hlinkClick r:id="rId28"/>
              </a:rPr>
              <a:t>website</a:t>
            </a:r>
            <a:r>
              <a:rPr lang="en-US" sz="1400" dirty="0"/>
              <a:t>)</a:t>
            </a:r>
            <a:endParaRPr lang="en-US" sz="1400" dirty="0">
              <a:cs typeface="Segoe UI"/>
            </a:endParaRPr>
          </a:p>
          <a:p>
            <a:pPr marL="342900" indent="-342900" algn="l">
              <a:buFont typeface="Arial" panose="020B0604020202020204" pitchFamily="34" charset="0"/>
              <a:buChar char="•"/>
            </a:pPr>
            <a:r>
              <a:rPr lang="en-US" sz="1400" dirty="0">
                <a:hlinkClick r:id="rId29"/>
              </a:rPr>
              <a:t>Discover, fine-tune and evaluate models in the model catalog</a:t>
            </a:r>
          </a:p>
          <a:p>
            <a:pPr marL="342900" indent="-342900">
              <a:buFont typeface="Arial" panose="020B0604020202020204" pitchFamily="34" charset="0"/>
              <a:buChar char="•"/>
            </a:pPr>
            <a:r>
              <a:rPr lang="en-US" sz="1400" dirty="0">
                <a:hlinkClick r:id="rId30"/>
              </a:rPr>
              <a:t>Ground foundation models using prompt flow</a:t>
            </a:r>
            <a:endParaRPr lang="en-US" sz="1400" dirty="0"/>
          </a:p>
          <a:p>
            <a:pPr marL="342900" indent="-342900" algn="l">
              <a:buFont typeface="Arial" panose="020B0604020202020204" pitchFamily="34" charset="0"/>
              <a:buChar char="•"/>
            </a:pPr>
            <a:r>
              <a:rPr lang="en-US" sz="1400" dirty="0">
                <a:hlinkClick r:id="rId31"/>
              </a:rPr>
              <a:t>Build system messages using prompt flow</a:t>
            </a:r>
            <a:endParaRPr lang="en-US" sz="1400" dirty="0"/>
          </a:p>
          <a:p>
            <a:pPr marL="342900" indent="-342900" algn="l">
              <a:buFont typeface="Arial" panose="020B0604020202020204" pitchFamily="34" charset="0"/>
              <a:buChar char="•"/>
            </a:pPr>
            <a:r>
              <a:rPr lang="en-US" sz="1400" dirty="0">
                <a:hlinkClick r:id="rId32"/>
              </a:rPr>
              <a:t>Submit bulk test and evaluate a flow in prompt flow</a:t>
            </a:r>
            <a:endParaRPr lang="en-US" sz="1400" dirty="0"/>
          </a:p>
          <a:p>
            <a:pPr marL="342900" indent="-342900" algn="l">
              <a:buFont typeface="Arial" panose="020B0604020202020204" pitchFamily="34" charset="0"/>
              <a:buChar char="•"/>
            </a:pPr>
            <a:r>
              <a:rPr lang="en-US" sz="1400" dirty="0">
                <a:hlinkClick r:id="rId33"/>
              </a:rPr>
              <a:t>Develop a custom evaluation flow in prompt flow</a:t>
            </a:r>
            <a:endParaRPr lang="en-US" sz="1400" dirty="0"/>
          </a:p>
          <a:p>
            <a:pPr marL="342900" indent="-342900">
              <a:buFont typeface="Arial" panose="020B0604020202020204" pitchFamily="34" charset="0"/>
              <a:buChar char="•"/>
            </a:pPr>
            <a:r>
              <a:rPr lang="en-US" sz="1400" dirty="0">
                <a:hlinkClick r:id="rId34"/>
              </a:rPr>
              <a:t>Enterprise security and governance</a:t>
            </a:r>
            <a:endParaRPr lang="en-US" sz="1400" dirty="0">
              <a:hlinkClick r:id="" action="ppaction://noaction"/>
            </a:endParaRPr>
          </a:p>
          <a:p>
            <a:pPr marL="342900" indent="-342900" algn="l">
              <a:buFont typeface="Arial" panose="020B0604020202020204" pitchFamily="34" charset="0"/>
              <a:buChar char="•"/>
            </a:pPr>
            <a:endParaRPr lang="en-US" sz="1400" dirty="0"/>
          </a:p>
        </p:txBody>
      </p:sp>
    </p:spTree>
    <p:extLst>
      <p:ext uri="{BB962C8B-B14F-4D97-AF65-F5344CB8AC3E}">
        <p14:creationId xmlns:p14="http://schemas.microsoft.com/office/powerpoint/2010/main" val="396687111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D0B5C5-0CAE-0E45-E844-92A446573DDB}"/>
              </a:ext>
            </a:extLst>
          </p:cNvPr>
          <p:cNvSpPr>
            <a:spLocks noGrp="1"/>
          </p:cNvSpPr>
          <p:nvPr>
            <p:ph type="title"/>
          </p:nvPr>
        </p:nvSpPr>
        <p:spPr>
          <a:xfrm>
            <a:off x="584200" y="347133"/>
            <a:ext cx="11197337" cy="492443"/>
          </a:xfrm>
        </p:spPr>
        <p:txBody>
          <a:bodyPr/>
          <a:lstStyle/>
          <a:p>
            <a:r>
              <a:rPr lang="en-US" sz="3200" dirty="0"/>
              <a:t>Microsoft's first annual Responsible AI transparency report</a:t>
            </a:r>
          </a:p>
        </p:txBody>
      </p:sp>
      <p:sp>
        <p:nvSpPr>
          <p:cNvPr id="3" name="Espace réservé du contenu 2">
            <a:extLst>
              <a:ext uri="{FF2B5EF4-FFF2-40B4-BE49-F238E27FC236}">
                <a16:creationId xmlns:a16="http://schemas.microsoft.com/office/drawing/2014/main" id="{31B39EE9-07A0-21D0-E59B-17047551A2DD}"/>
              </a:ext>
            </a:extLst>
          </p:cNvPr>
          <p:cNvSpPr>
            <a:spLocks noGrp="1"/>
          </p:cNvSpPr>
          <p:nvPr>
            <p:ph sz="quarter" idx="10"/>
          </p:nvPr>
        </p:nvSpPr>
        <p:spPr>
          <a:xfrm>
            <a:off x="7315201" y="2175236"/>
            <a:ext cx="4625002" cy="3077766"/>
          </a:xfrm>
        </p:spPr>
        <p:txBody>
          <a:bodyPr/>
          <a:lstStyle/>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lang="en-US" sz="2000">
                <a:latin typeface="Segoe UI" panose="020B0502040204020203" pitchFamily="34" charset="0"/>
                <a:ea typeface="Calibri" panose="020F0502020204030204" pitchFamily="34" charset="0"/>
                <a:cs typeface="+mn-cs"/>
              </a:rPr>
              <a:t>How we build generative AI applications responsibly</a:t>
            </a: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lang="en-US" sz="2000">
                <a:latin typeface="Segoe UI" panose="020B0502040204020203" pitchFamily="34" charset="0"/>
                <a:ea typeface="Calibri" panose="020F0502020204030204" pitchFamily="34" charset="0"/>
                <a:cs typeface="+mn-cs"/>
              </a:rPr>
              <a:t>How we make decisions about releasing generative AI applications</a:t>
            </a: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lang="en-US" sz="2000">
                <a:latin typeface="Segoe UI" panose="020B0502040204020203" pitchFamily="34" charset="0"/>
                <a:ea typeface="Calibri" panose="020F0502020204030204" pitchFamily="34" charset="0"/>
                <a:cs typeface="+mn-cs"/>
              </a:rPr>
              <a:t>How we support our customers as they build generative AI applications</a:t>
            </a: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lang="en-US" sz="2000">
                <a:latin typeface="Segoe UI" panose="020B0502040204020203" pitchFamily="34" charset="0"/>
                <a:ea typeface="Calibri" panose="020F0502020204030204" pitchFamily="34" charset="0"/>
                <a:cs typeface="+mn-cs"/>
              </a:rPr>
              <a:t>How we learn, evolve and grow</a:t>
            </a:r>
            <a:endParaRPr lang="en-US" sz="2000"/>
          </a:p>
        </p:txBody>
      </p:sp>
      <p:pic>
        <p:nvPicPr>
          <p:cNvPr id="6" name="Picture 2" descr="Front cover of the Microsoft Responsible AI Transparency Report">
            <a:extLst>
              <a:ext uri="{FF2B5EF4-FFF2-40B4-BE49-F238E27FC236}">
                <a16:creationId xmlns:a16="http://schemas.microsoft.com/office/drawing/2014/main" id="{982552A6-5D5D-E71A-EBE8-06A34587FCD9}"/>
              </a:ext>
            </a:extLst>
          </p:cNvPr>
          <p:cNvPicPr>
            <a:picLocks noChangeAspect="1"/>
          </p:cNvPicPr>
          <p:nvPr/>
        </p:nvPicPr>
        <p:blipFill>
          <a:blip r:embed="rId3"/>
          <a:stretch>
            <a:fillRect/>
          </a:stretch>
        </p:blipFill>
        <p:spPr>
          <a:xfrm>
            <a:off x="584200" y="1735963"/>
            <a:ext cx="6476014" cy="3900161"/>
          </a:xfrm>
          <a:prstGeom prst="rect">
            <a:avLst/>
          </a:prstGeom>
        </p:spPr>
      </p:pic>
      <p:pic>
        <p:nvPicPr>
          <p:cNvPr id="4" name="Picture 6">
            <a:extLst>
              <a:ext uri="{FF2B5EF4-FFF2-40B4-BE49-F238E27FC236}">
                <a16:creationId xmlns:a16="http://schemas.microsoft.com/office/drawing/2014/main" id="{1A20CF21-C3AD-DC18-B47D-0664D9AC37E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762145" y="4761381"/>
            <a:ext cx="1735711" cy="1749486"/>
          </a:xfrm>
          <a:prstGeom prst="rect">
            <a:avLst/>
          </a:prstGeom>
        </p:spPr>
      </p:pic>
      <p:sp>
        <p:nvSpPr>
          <p:cNvPr id="7" name="ZoneTexte 6">
            <a:extLst>
              <a:ext uri="{FF2B5EF4-FFF2-40B4-BE49-F238E27FC236}">
                <a16:creationId xmlns:a16="http://schemas.microsoft.com/office/drawing/2014/main" id="{FE59E264-7501-03F1-7418-9E0F5F1A4766}"/>
              </a:ext>
            </a:extLst>
          </p:cNvPr>
          <p:cNvSpPr txBox="1"/>
          <p:nvPr/>
        </p:nvSpPr>
        <p:spPr>
          <a:xfrm>
            <a:off x="3822207" y="6040069"/>
            <a:ext cx="44160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hlinkClick r:id="rId5">
                  <a:extLst>
                    <a:ext uri="{A12FA001-AC4F-418D-AE19-62706E023703}">
                      <ahyp:hlinkClr xmlns:ahyp="http://schemas.microsoft.com/office/drawing/2018/hyperlinkcolor" val="tx"/>
                    </a:ext>
                  </a:extLst>
                </a:hlinkClick>
              </a:rPr>
              <a:t>https://aka.ms/RAITransparencyReport2024</a:t>
            </a:r>
            <a:endPar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59713673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F631CD2D-AB8B-2AB7-8D25-F75BFA53EF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797431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703853A-7B97-51D7-2E69-74B9055540C6}"/>
              </a:ext>
            </a:extLst>
          </p:cNvPr>
          <p:cNvPicPr>
            <a:picLocks noChangeAspect="1"/>
          </p:cNvPicPr>
          <p:nvPr/>
        </p:nvPicPr>
        <p:blipFill>
          <a:blip r:embed="rId3"/>
          <a:stretch>
            <a:fillRect/>
          </a:stretch>
        </p:blipFill>
        <p:spPr>
          <a:xfrm>
            <a:off x="0" y="0"/>
            <a:ext cx="12192000" cy="6454588"/>
          </a:xfrm>
          <a:prstGeom prst="rect">
            <a:avLst/>
          </a:prstGeom>
        </p:spPr>
      </p:pic>
      <p:sp>
        <p:nvSpPr>
          <p:cNvPr id="10" name="ZoneTexte 9">
            <a:extLst>
              <a:ext uri="{FF2B5EF4-FFF2-40B4-BE49-F238E27FC236}">
                <a16:creationId xmlns:a16="http://schemas.microsoft.com/office/drawing/2014/main" id="{ABF75623-4735-7C4F-7E0F-F8D92D3B43EE}"/>
              </a:ext>
            </a:extLst>
          </p:cNvPr>
          <p:cNvSpPr txBox="1"/>
          <p:nvPr/>
        </p:nvSpPr>
        <p:spPr>
          <a:xfrm>
            <a:off x="257934" y="1807999"/>
            <a:ext cx="2428622" cy="307777"/>
          </a:xfrm>
          <a:prstGeom prst="rect">
            <a:avLst/>
          </a:prstGeom>
          <a:noFill/>
        </p:spPr>
        <p:txBody>
          <a:bodyPr wrap="square">
            <a:spAutoFit/>
          </a:bodyPr>
          <a:lstStyle/>
          <a:p>
            <a:r>
              <a:rPr lang="en-US" sz="1400" u="sng" kern="0">
                <a:solidFill>
                  <a:srgbClr val="0078D4"/>
                </a:solidFill>
                <a:effectLst/>
                <a:latin typeface="Segoe UI" panose="020B0502040204020203" pitchFamily="34" charset="0"/>
                <a:ea typeface="Calibri" panose="020F0502020204030204" pitchFamily="34" charset="0"/>
                <a:hlinkClick r:id="rId4"/>
              </a:rPr>
              <a:t>https://aka.ms/</a:t>
            </a:r>
            <a:r>
              <a:rPr lang="en-US" sz="1400" u="sng" kern="0">
                <a:solidFill>
                  <a:srgbClr val="0078D4"/>
                </a:solidFill>
                <a:effectLst/>
                <a:latin typeface="+mj-lt"/>
                <a:ea typeface="Calibri" panose="020F0502020204030204" pitchFamily="34" charset="0"/>
                <a:hlinkClick r:id="rId4"/>
              </a:rPr>
              <a:t>RAI</a:t>
            </a:r>
            <a:endParaRPr lang="en-US" sz="1400">
              <a:latin typeface="+mj-lt"/>
            </a:endParaRPr>
          </a:p>
        </p:txBody>
      </p:sp>
    </p:spTree>
    <p:extLst>
      <p:ext uri="{BB962C8B-B14F-4D97-AF65-F5344CB8AC3E}">
        <p14:creationId xmlns:p14="http://schemas.microsoft.com/office/powerpoint/2010/main" val="235700339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3651-428C-ED9A-F83F-CD3E330738D9}"/>
              </a:ext>
            </a:extLst>
          </p:cNvPr>
          <p:cNvSpPr>
            <a:spLocks noGrp="1"/>
          </p:cNvSpPr>
          <p:nvPr>
            <p:ph type="title"/>
          </p:nvPr>
        </p:nvSpPr>
        <p:spPr>
          <a:xfrm>
            <a:off x="588263" y="457200"/>
            <a:ext cx="11018520" cy="492443"/>
          </a:xfrm>
        </p:spPr>
        <p:txBody>
          <a:bodyPr/>
          <a:lstStyle/>
          <a:p>
            <a:r>
              <a:rPr lang="en-US" sz="3200"/>
              <a:t>Key definitions</a:t>
            </a:r>
          </a:p>
        </p:txBody>
      </p:sp>
      <p:sp>
        <p:nvSpPr>
          <p:cNvPr id="3" name="TextBox 2">
            <a:extLst>
              <a:ext uri="{FF2B5EF4-FFF2-40B4-BE49-F238E27FC236}">
                <a16:creationId xmlns:a16="http://schemas.microsoft.com/office/drawing/2014/main" id="{5A69F1E8-CE61-68E5-C26A-7AF92A73E58B}"/>
              </a:ext>
            </a:extLst>
          </p:cNvPr>
          <p:cNvSpPr txBox="1"/>
          <p:nvPr/>
        </p:nvSpPr>
        <p:spPr>
          <a:xfrm>
            <a:off x="588263" y="1206270"/>
            <a:ext cx="11018520" cy="5216813"/>
          </a:xfrm>
          <a:prstGeom prst="rect">
            <a:avLst/>
          </a:prstGeom>
          <a:noFill/>
        </p:spPr>
        <p:txBody>
          <a:bodyPr wrap="square" lIns="0" tIns="0" rIns="0" bIns="0" rtlCol="0">
            <a:spAutoFit/>
          </a:bodyPr>
          <a:lstStyle/>
          <a:p>
            <a:pPr algn="l">
              <a:spcAft>
                <a:spcPts val="1200"/>
              </a:spcAft>
            </a:pPr>
            <a:r>
              <a:rPr lang="en-US" sz="1500">
                <a:gradFill flip="none" rotWithShape="1">
                  <a:gsLst>
                    <a:gs pos="0">
                      <a:srgbClr val="CD9AD0"/>
                    </a:gs>
                    <a:gs pos="100000">
                      <a:srgbClr val="8EC8E8"/>
                    </a:gs>
                  </a:gsLst>
                  <a:lin ang="10800000" scaled="1"/>
                  <a:tileRect/>
                </a:gradFill>
                <a:latin typeface="Segoe UI Semibold"/>
                <a:cs typeface="Segoe UI" panose="020B0502040204020203" pitchFamily="34" charset="0"/>
              </a:rPr>
              <a:t>AI: </a:t>
            </a:r>
            <a:r>
              <a:rPr lang="en-US" sz="1500"/>
              <a:t>a broad set of techniques used to train computers to complete tasks that would otherwise require human intelligence, such as answering questions, generating data and recognizing objects.</a:t>
            </a:r>
          </a:p>
          <a:p>
            <a:pPr algn="l">
              <a:spcAft>
                <a:spcPts val="1200"/>
              </a:spcAft>
            </a:pPr>
            <a:r>
              <a:rPr lang="en-US" sz="1500">
                <a:gradFill flip="none" rotWithShape="1">
                  <a:gsLst>
                    <a:gs pos="0">
                      <a:srgbClr val="CD9AD0"/>
                    </a:gs>
                    <a:gs pos="100000">
                      <a:srgbClr val="8EC8E8"/>
                    </a:gs>
                  </a:gsLst>
                  <a:lin ang="10800000" scaled="1"/>
                  <a:tileRect/>
                </a:gradFill>
                <a:latin typeface="Segoe UI Semibold"/>
                <a:cs typeface="Segoe UI" panose="020B0502040204020203" pitchFamily="34" charset="0"/>
              </a:rPr>
              <a:t>Algorithm: </a:t>
            </a:r>
            <a:r>
              <a:rPr lang="en-US" sz="1500"/>
              <a:t>a generally applicable framework that can be used to develop an AI model. There are a variety of AI algorithms, including decision trees, neural networks and transformers. An algorithm is not deployed directly but is trained on data to develop an AI model. Public policy conversations should more precisely address the different layers of the value chain – i.e. model/application – including as part of addressing AI risks which emerge primarily at the application layer. </a:t>
            </a:r>
          </a:p>
          <a:p>
            <a:pPr algn="l">
              <a:spcAft>
                <a:spcPts val="1200"/>
              </a:spcAft>
            </a:pPr>
            <a:r>
              <a:rPr lang="en-US" sz="1500">
                <a:gradFill flip="none" rotWithShape="1">
                  <a:gsLst>
                    <a:gs pos="0">
                      <a:srgbClr val="CD9AD0"/>
                    </a:gs>
                    <a:gs pos="100000">
                      <a:srgbClr val="8EC8E8"/>
                    </a:gs>
                  </a:gsLst>
                  <a:lin ang="10800000" scaled="1"/>
                  <a:tileRect/>
                </a:gradFill>
                <a:latin typeface="Segoe UI Semibold"/>
                <a:cs typeface="Segoe UI" panose="020B0502040204020203" pitchFamily="34" charset="0"/>
              </a:rPr>
              <a:t>Model: </a:t>
            </a:r>
            <a:r>
              <a:rPr lang="en-US" sz="1500"/>
              <a:t>emerging from the training of an algorithm on data, a model performs one or more generally applicable tasks, for example content generation, pattern detection or recommendation. Models are typically not deployed directly but incorporated by an AI developer into an AI application, turning the generally applicable functionality to a specific real-world use case.</a:t>
            </a:r>
          </a:p>
          <a:p>
            <a:pPr algn="l">
              <a:spcAft>
                <a:spcPts val="1200"/>
              </a:spcAft>
            </a:pPr>
            <a:r>
              <a:rPr lang="en-US" sz="1500">
                <a:gradFill flip="none" rotWithShape="1">
                  <a:gsLst>
                    <a:gs pos="0">
                      <a:srgbClr val="CD9AD0"/>
                    </a:gs>
                    <a:gs pos="100000">
                      <a:srgbClr val="8EC8E8"/>
                    </a:gs>
                  </a:gsLst>
                  <a:lin ang="10800000" scaled="1"/>
                  <a:tileRect/>
                </a:gradFill>
                <a:latin typeface="Segoe UI Semibold"/>
                <a:cs typeface="Segoe UI" panose="020B0502040204020203" pitchFamily="34" charset="0"/>
              </a:rPr>
              <a:t>AI application/system: </a:t>
            </a:r>
            <a:r>
              <a:rPr lang="en-US" sz="1500"/>
              <a:t>a finished AI application that incorporates AI models alongside other software and inputs and is deployed in a real-world use case as part of a broader process or decision-making system, for example as part of a decision on whether to award someone credit. </a:t>
            </a:r>
          </a:p>
          <a:p>
            <a:pPr algn="l">
              <a:spcAft>
                <a:spcPts val="1200"/>
              </a:spcAft>
            </a:pPr>
            <a:r>
              <a:rPr lang="en-US" sz="1500">
                <a:gradFill flip="none" rotWithShape="1">
                  <a:gsLst>
                    <a:gs pos="0">
                      <a:srgbClr val="CD9AD0"/>
                    </a:gs>
                    <a:gs pos="100000">
                      <a:srgbClr val="8EC8E8"/>
                    </a:gs>
                  </a:gsLst>
                  <a:lin ang="10800000" scaled="1"/>
                  <a:tileRect/>
                </a:gradFill>
                <a:latin typeface="Segoe UI Semibold"/>
                <a:cs typeface="Segoe UI" panose="020B0502040204020203" pitchFamily="34" charset="0"/>
              </a:rPr>
              <a:t>Generative AI: </a:t>
            </a:r>
            <a:r>
              <a:rPr lang="en-US" sz="1500"/>
              <a:t>models that can create new data, including visual content, text, audio, code etc.</a:t>
            </a:r>
          </a:p>
          <a:p>
            <a:pPr algn="l">
              <a:spcAft>
                <a:spcPts val="1200"/>
              </a:spcAft>
            </a:pPr>
            <a:r>
              <a:rPr lang="en-US" sz="1500">
                <a:gradFill flip="none" rotWithShape="1">
                  <a:gsLst>
                    <a:gs pos="0">
                      <a:srgbClr val="CD9AD0"/>
                    </a:gs>
                    <a:gs pos="100000">
                      <a:srgbClr val="8EC8E8"/>
                    </a:gs>
                  </a:gsLst>
                  <a:lin ang="10800000" scaled="1"/>
                  <a:tileRect/>
                </a:gradFill>
                <a:latin typeface="Segoe UI Semibold"/>
                <a:cs typeface="Segoe UI" panose="020B0502040204020203" pitchFamily="34" charset="0"/>
              </a:rPr>
              <a:t>Large language models: </a:t>
            </a:r>
            <a:r>
              <a:rPr lang="en-US" sz="1500"/>
              <a:t>models trained on large amounts of text data that can perform a wide variety of language tasks, including text summarization, generation, and categorization. These models can perform generative tasks like text generation and so there is some overlap between LLMs and generative AI.</a:t>
            </a:r>
          </a:p>
          <a:p>
            <a:pPr algn="l">
              <a:spcAft>
                <a:spcPts val="1200"/>
              </a:spcAft>
            </a:pPr>
            <a:r>
              <a:rPr lang="en-US" sz="1500">
                <a:gradFill flip="none" rotWithShape="1">
                  <a:gsLst>
                    <a:gs pos="0">
                      <a:srgbClr val="CD9AD0"/>
                    </a:gs>
                    <a:gs pos="100000">
                      <a:srgbClr val="8EC8E8"/>
                    </a:gs>
                  </a:gsLst>
                  <a:lin ang="10800000" scaled="1"/>
                  <a:tileRect/>
                </a:gradFill>
                <a:latin typeface="Segoe UI Semibold"/>
                <a:cs typeface="Segoe UI" panose="020B0502040204020203" pitchFamily="34" charset="0"/>
              </a:rPr>
              <a:t>Foundation models: </a:t>
            </a:r>
            <a:r>
              <a:rPr lang="en-US" sz="1500"/>
              <a:t>models that are trained on a broad set of unlabeled data that can be used for different tasks, with minimal fine-tuning. </a:t>
            </a:r>
          </a:p>
        </p:txBody>
      </p:sp>
    </p:spTree>
    <p:extLst>
      <p:ext uri="{BB962C8B-B14F-4D97-AF65-F5344CB8AC3E}">
        <p14:creationId xmlns:p14="http://schemas.microsoft.com/office/powerpoint/2010/main" val="4968829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D7321786-6D75-83A9-9B24-F92DB127E209}"/>
              </a:ext>
            </a:extLst>
          </p:cNvPr>
          <p:cNvSpPr txBox="1"/>
          <p:nvPr/>
        </p:nvSpPr>
        <p:spPr>
          <a:xfrm>
            <a:off x="701002" y="3491754"/>
            <a:ext cx="3685413" cy="615553"/>
          </a:xfrm>
          <a:prstGeom prst="rect">
            <a:avLst/>
          </a:prstGeom>
          <a:noFill/>
        </p:spPr>
        <p:txBody>
          <a:bodyPr wrap="square" lIns="0" tIns="0" rIns="0" bIns="0" rtlCol="0">
            <a:spAutoFit/>
          </a:bodyPr>
          <a:lstStyle/>
          <a:p>
            <a:r>
              <a:rPr lang="en-GB" sz="2000"/>
              <a:t>Microsoft’s approach as part of Responsible AI deployment</a:t>
            </a:r>
          </a:p>
        </p:txBody>
      </p:sp>
      <p:sp>
        <p:nvSpPr>
          <p:cNvPr id="42" name="Oval 87">
            <a:extLst>
              <a:ext uri="{FF2B5EF4-FFF2-40B4-BE49-F238E27FC236}">
                <a16:creationId xmlns:a16="http://schemas.microsoft.com/office/drawing/2014/main" id="{C54467AD-8B6B-C8EA-93D7-9ED4FE04E690}"/>
              </a:ext>
              <a:ext uri="{C183D7F6-B498-43B3-948B-1728B52AA6E4}">
                <adec:decorative xmlns:adec="http://schemas.microsoft.com/office/drawing/2017/decorative" val="1"/>
              </a:ext>
            </a:extLst>
          </p:cNvPr>
          <p:cNvSpPr/>
          <p:nvPr/>
        </p:nvSpPr>
        <p:spPr bwMode="auto">
          <a:xfrm rot="16200000">
            <a:off x="7775783" y="1166849"/>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88">
            <a:extLst>
              <a:ext uri="{FF2B5EF4-FFF2-40B4-BE49-F238E27FC236}">
                <a16:creationId xmlns:a16="http://schemas.microsoft.com/office/drawing/2014/main" id="{46763404-B790-A3C5-D8D7-2A23B6B1C05C}"/>
              </a:ext>
              <a:ext uri="{C183D7F6-B498-43B3-948B-1728B52AA6E4}">
                <adec:decorative xmlns:adec="http://schemas.microsoft.com/office/drawing/2017/decorative" val="1"/>
              </a:ext>
            </a:extLst>
          </p:cNvPr>
          <p:cNvSpPr/>
          <p:nvPr/>
        </p:nvSpPr>
        <p:spPr bwMode="auto">
          <a:xfrm rot="16200000">
            <a:off x="7805844" y="1198930"/>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4" name="Oval 89">
            <a:extLst>
              <a:ext uri="{FF2B5EF4-FFF2-40B4-BE49-F238E27FC236}">
                <a16:creationId xmlns:a16="http://schemas.microsoft.com/office/drawing/2014/main" id="{76AAFEAD-365D-C348-2343-E38F589FD298}"/>
              </a:ext>
              <a:ext uri="{C183D7F6-B498-43B3-948B-1728B52AA6E4}">
                <adec:decorative xmlns:adec="http://schemas.microsoft.com/office/drawing/2017/decorative" val="1"/>
              </a:ext>
            </a:extLst>
          </p:cNvPr>
          <p:cNvSpPr/>
          <p:nvPr/>
        </p:nvSpPr>
        <p:spPr bwMode="auto">
          <a:xfrm rot="16200000">
            <a:off x="7898240" y="1272825"/>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Freeform 91">
            <a:extLst>
              <a:ext uri="{FF2B5EF4-FFF2-40B4-BE49-F238E27FC236}">
                <a16:creationId xmlns:a16="http://schemas.microsoft.com/office/drawing/2014/main" id="{01586B72-385B-BF85-C853-2DBB4785548D}"/>
              </a:ext>
              <a:ext uri="{C183D7F6-B498-43B3-948B-1728B52AA6E4}">
                <adec:decorative xmlns:adec="http://schemas.microsoft.com/office/drawing/2017/decorative" val="1"/>
              </a:ext>
            </a:extLst>
          </p:cNvPr>
          <p:cNvSpPr/>
          <p:nvPr/>
        </p:nvSpPr>
        <p:spPr>
          <a:xfrm>
            <a:off x="4979075" y="1142477"/>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92">
            <a:extLst>
              <a:ext uri="{FF2B5EF4-FFF2-40B4-BE49-F238E27FC236}">
                <a16:creationId xmlns:a16="http://schemas.microsoft.com/office/drawing/2014/main" id="{82664FFA-9C25-3BA2-6EFF-8E8C8AC1625E}"/>
              </a:ext>
              <a:ext uri="{C183D7F6-B498-43B3-948B-1728B52AA6E4}">
                <adec:decorative xmlns:adec="http://schemas.microsoft.com/office/drawing/2017/decorative" val="1"/>
              </a:ext>
            </a:extLst>
          </p:cNvPr>
          <p:cNvSpPr/>
          <p:nvPr/>
        </p:nvSpPr>
        <p:spPr>
          <a:xfrm>
            <a:off x="4974118" y="2805100"/>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93">
            <a:extLst>
              <a:ext uri="{FF2B5EF4-FFF2-40B4-BE49-F238E27FC236}">
                <a16:creationId xmlns:a16="http://schemas.microsoft.com/office/drawing/2014/main" id="{8E39289A-9888-A253-AFA3-857BEF954B32}"/>
              </a:ext>
              <a:ext uri="{C183D7F6-B498-43B3-948B-1728B52AA6E4}">
                <adec:decorative xmlns:adec="http://schemas.microsoft.com/office/drawing/2017/decorative" val="1"/>
              </a:ext>
            </a:extLst>
          </p:cNvPr>
          <p:cNvSpPr/>
          <p:nvPr/>
        </p:nvSpPr>
        <p:spPr>
          <a:xfrm>
            <a:off x="6447084" y="1393702"/>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94">
            <a:extLst>
              <a:ext uri="{FF2B5EF4-FFF2-40B4-BE49-F238E27FC236}">
                <a16:creationId xmlns:a16="http://schemas.microsoft.com/office/drawing/2014/main" id="{C7B636AD-84DD-3FA7-94F8-EC0F30F406CD}"/>
              </a:ext>
              <a:ext uri="{C183D7F6-B498-43B3-948B-1728B52AA6E4}">
                <adec:decorative xmlns:adec="http://schemas.microsoft.com/office/drawing/2017/decorative" val="1"/>
              </a:ext>
            </a:extLst>
          </p:cNvPr>
          <p:cNvSpPr/>
          <p:nvPr/>
        </p:nvSpPr>
        <p:spPr>
          <a:xfrm>
            <a:off x="4998929" y="1131801"/>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9" name="Oval 95">
            <a:extLst>
              <a:ext uri="{FF2B5EF4-FFF2-40B4-BE49-F238E27FC236}">
                <a16:creationId xmlns:a16="http://schemas.microsoft.com/office/drawing/2014/main" id="{06D52708-02C1-35B6-8795-C8F2CEB2254E}"/>
              </a:ext>
              <a:ext uri="{C183D7F6-B498-43B3-948B-1728B52AA6E4}">
                <adec:decorative xmlns:adec="http://schemas.microsoft.com/office/drawing/2017/decorative" val="1"/>
              </a:ext>
            </a:extLst>
          </p:cNvPr>
          <p:cNvSpPr/>
          <p:nvPr/>
        </p:nvSpPr>
        <p:spPr bwMode="auto">
          <a:xfrm>
            <a:off x="6354014" y="2771776"/>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0" name="Group 96">
            <a:extLst>
              <a:ext uri="{FF2B5EF4-FFF2-40B4-BE49-F238E27FC236}">
                <a16:creationId xmlns:a16="http://schemas.microsoft.com/office/drawing/2014/main" id="{91178086-A296-4FE3-97BF-08569C4F4A2F}"/>
              </a:ext>
              <a:ext uri="{C183D7F6-B498-43B3-948B-1728B52AA6E4}">
                <adec:decorative xmlns:adec="http://schemas.microsoft.com/office/drawing/2017/decorative" val="1"/>
              </a:ext>
            </a:extLst>
          </p:cNvPr>
          <p:cNvGrpSpPr/>
          <p:nvPr/>
        </p:nvGrpSpPr>
        <p:grpSpPr>
          <a:xfrm>
            <a:off x="6814820" y="3037232"/>
            <a:ext cx="1409949" cy="1767617"/>
            <a:chOff x="3946784" y="3226526"/>
            <a:chExt cx="1409949" cy="1767617"/>
          </a:xfrm>
        </p:grpSpPr>
        <p:sp>
          <p:nvSpPr>
            <p:cNvPr id="51" name="TextBox 97">
              <a:extLst>
                <a:ext uri="{FF2B5EF4-FFF2-40B4-BE49-F238E27FC236}">
                  <a16:creationId xmlns:a16="http://schemas.microsoft.com/office/drawing/2014/main" id="{DC6FE621-5DD9-35B5-CA6B-1D44D7C695F4}"/>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52" name="Group 98">
              <a:extLst>
                <a:ext uri="{FF2B5EF4-FFF2-40B4-BE49-F238E27FC236}">
                  <a16:creationId xmlns:a16="http://schemas.microsoft.com/office/drawing/2014/main" id="{B47A23DD-2A1C-9B6E-5953-D03FBA6CB7B4}"/>
                </a:ext>
              </a:extLst>
            </p:cNvPr>
            <p:cNvGrpSpPr/>
            <p:nvPr/>
          </p:nvGrpSpPr>
          <p:grpSpPr>
            <a:xfrm>
              <a:off x="3946784" y="3430187"/>
              <a:ext cx="1409949" cy="1563956"/>
              <a:chOff x="3946784" y="3430187"/>
              <a:chExt cx="1409949" cy="1563956"/>
            </a:xfrm>
          </p:grpSpPr>
          <p:sp>
            <p:nvSpPr>
              <p:cNvPr id="53" name="TextBox 99">
                <a:extLst>
                  <a:ext uri="{FF2B5EF4-FFF2-40B4-BE49-F238E27FC236}">
                    <a16:creationId xmlns:a16="http://schemas.microsoft.com/office/drawing/2014/main" id="{5B9DD395-AE64-2D31-2DED-DC6238CCB978}"/>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54" name="Freeform 100">
                <a:extLst>
                  <a:ext uri="{FF2B5EF4-FFF2-40B4-BE49-F238E27FC236}">
                    <a16:creationId xmlns:a16="http://schemas.microsoft.com/office/drawing/2014/main" id="{DD99821D-6460-B946-4AB0-0268A980393E}"/>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5" name="Freeform 101">
            <a:extLst>
              <a:ext uri="{FF2B5EF4-FFF2-40B4-BE49-F238E27FC236}">
                <a16:creationId xmlns:a16="http://schemas.microsoft.com/office/drawing/2014/main" id="{881F4AA6-5FE1-6222-EFA3-14AF829F4AC0}"/>
              </a:ext>
              <a:ext uri="{C183D7F6-B498-43B3-948B-1728B52AA6E4}">
                <adec:decorative xmlns:adec="http://schemas.microsoft.com/office/drawing/2017/decorative" val="1"/>
              </a:ext>
            </a:extLst>
          </p:cNvPr>
          <p:cNvSpPr/>
          <p:nvPr/>
        </p:nvSpPr>
        <p:spPr>
          <a:xfrm>
            <a:off x="7312740" y="1534464"/>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102">
            <a:extLst>
              <a:ext uri="{FF2B5EF4-FFF2-40B4-BE49-F238E27FC236}">
                <a16:creationId xmlns:a16="http://schemas.microsoft.com/office/drawing/2014/main" id="{2F5A15A3-67B8-CEB8-2B9D-FDDAD3746903}"/>
              </a:ext>
              <a:ext uri="{C183D7F6-B498-43B3-948B-1728B52AA6E4}">
                <adec:decorative xmlns:adec="http://schemas.microsoft.com/office/drawing/2017/decorative" val="1"/>
              </a:ext>
            </a:extLst>
          </p:cNvPr>
          <p:cNvSpPr/>
          <p:nvPr/>
        </p:nvSpPr>
        <p:spPr>
          <a:xfrm>
            <a:off x="5716796" y="4153204"/>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TextBox 103">
            <a:extLst>
              <a:ext uri="{FF2B5EF4-FFF2-40B4-BE49-F238E27FC236}">
                <a16:creationId xmlns:a16="http://schemas.microsoft.com/office/drawing/2014/main" id="{2C56BFC3-9329-DE29-FAC0-F0F760C199C5}"/>
              </a:ext>
            </a:extLst>
          </p:cNvPr>
          <p:cNvSpPr txBox="1"/>
          <p:nvPr/>
        </p:nvSpPr>
        <p:spPr>
          <a:xfrm>
            <a:off x="6685524" y="1971921"/>
            <a:ext cx="1643729" cy="519116"/>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Identify and </a:t>
            </a:r>
            <a:b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b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prioritize AI risks</a:t>
            </a:r>
          </a:p>
        </p:txBody>
      </p:sp>
      <p:sp>
        <p:nvSpPr>
          <p:cNvPr id="58" name="TextBox 104">
            <a:extLst>
              <a:ext uri="{FF2B5EF4-FFF2-40B4-BE49-F238E27FC236}">
                <a16:creationId xmlns:a16="http://schemas.microsoft.com/office/drawing/2014/main" id="{87C8A52D-1173-9DF1-35E7-0A9F72825C5E}"/>
              </a:ext>
            </a:extLst>
          </p:cNvPr>
          <p:cNvSpPr txBox="1"/>
          <p:nvPr/>
        </p:nvSpPr>
        <p:spPr>
          <a:xfrm>
            <a:off x="8429889" y="4550396"/>
            <a:ext cx="1361214" cy="95769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Systematically measure prioritized risks to assess prevalence and effectiveness of mitigations</a:t>
            </a:r>
          </a:p>
        </p:txBody>
      </p:sp>
      <p:sp>
        <p:nvSpPr>
          <p:cNvPr id="59" name="TextBox 105">
            <a:extLst>
              <a:ext uri="{FF2B5EF4-FFF2-40B4-BE49-F238E27FC236}">
                <a16:creationId xmlns:a16="http://schemas.microsoft.com/office/drawing/2014/main" id="{C7B3AF53-82FC-16E8-DC3D-D3D7CF1F9AEB}"/>
              </a:ext>
            </a:extLst>
          </p:cNvPr>
          <p:cNvSpPr txBox="1"/>
          <p:nvPr/>
        </p:nvSpPr>
        <p:spPr>
          <a:xfrm>
            <a:off x="5369932" y="4550396"/>
            <a:ext cx="977714" cy="69095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mn-cs"/>
              </a:rPr>
              <a:t>Manage</a:t>
            </a:r>
            <a:r>
              <a:rPr kumimoji="0" lang="en-US" sz="1200" b="0" i="0" u="none" strike="noStrike" kern="1200" cap="none" spc="0" normalizeH="0" baseline="0" noProof="0">
                <a:ln w="3175">
                  <a:noFill/>
                </a:ln>
                <a:solidFill>
                  <a:srgbClr val="FFFFFF"/>
                </a:solidFill>
                <a:effectLst/>
                <a:uLnTx/>
                <a:uFillTx/>
                <a:latin typeface="Segoe UI"/>
                <a:ea typeface="+mn-ea"/>
                <a:cs typeface="+mn-cs"/>
              </a:rPr>
              <a:t>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mn-cs"/>
              </a:rPr>
              <a:t>Manage or mitigate identified risks</a:t>
            </a:r>
          </a:p>
        </p:txBody>
      </p:sp>
      <p:sp>
        <p:nvSpPr>
          <p:cNvPr id="60" name="Freeform 106">
            <a:extLst>
              <a:ext uri="{FF2B5EF4-FFF2-40B4-BE49-F238E27FC236}">
                <a16:creationId xmlns:a16="http://schemas.microsoft.com/office/drawing/2014/main" id="{2E1DDA50-0F61-B02B-5FAE-CDAC4049DC29}"/>
              </a:ext>
              <a:ext uri="{C183D7F6-B498-43B3-948B-1728B52AA6E4}">
                <adec:decorative xmlns:adec="http://schemas.microsoft.com/office/drawing/2017/decorative" val="1"/>
              </a:ext>
            </a:extLst>
          </p:cNvPr>
          <p:cNvSpPr/>
          <p:nvPr/>
        </p:nvSpPr>
        <p:spPr>
          <a:xfrm>
            <a:off x="8968502" y="4148459"/>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Title 2">
            <a:extLst>
              <a:ext uri="{FF2B5EF4-FFF2-40B4-BE49-F238E27FC236}">
                <a16:creationId xmlns:a16="http://schemas.microsoft.com/office/drawing/2014/main" id="{9D1E9839-F90D-FF2C-4A33-EDEC5D4EA1FE}"/>
              </a:ext>
            </a:extLst>
          </p:cNvPr>
          <p:cNvSpPr txBox="1">
            <a:spLocks/>
          </p:cNvSpPr>
          <p:nvPr/>
        </p:nvSpPr>
        <p:spPr>
          <a:xfrm>
            <a:off x="5173920" y="6179201"/>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a:ln w="3175">
                  <a:noFill/>
                </a:ln>
                <a:gradFill>
                  <a:gsLst>
                    <a:gs pos="0">
                      <a:srgbClr val="000000"/>
                    </a:gs>
                    <a:gs pos="0">
                      <a:srgbClr val="000000"/>
                    </a:gs>
                    <a:gs pos="98000">
                      <a:srgbClr val="000000"/>
                    </a:gs>
                  </a:gsLst>
                  <a:lin ang="0" scaled="1"/>
                </a:gradFill>
                <a:effectLst/>
                <a:uLnTx/>
                <a:uFillTx/>
                <a:latin typeface="Segoe UI Semibold"/>
                <a:ea typeface="+mn-ea"/>
                <a:cs typeface="Segoe UI" pitchFamily="34" charset="0"/>
              </a:rPr>
              <a:t>NIST AI Risk Management Framework (AI RMF)</a:t>
            </a:r>
          </a:p>
        </p:txBody>
      </p:sp>
      <p:pic>
        <p:nvPicPr>
          <p:cNvPr id="62" name="Image 61">
            <a:extLst>
              <a:ext uri="{FF2B5EF4-FFF2-40B4-BE49-F238E27FC236}">
                <a16:creationId xmlns:a16="http://schemas.microsoft.com/office/drawing/2014/main" id="{7B3AE815-996E-F7E7-A65A-C97A0F61AF42}"/>
              </a:ext>
            </a:extLst>
          </p:cNvPr>
          <p:cNvPicPr>
            <a:picLocks noChangeAspect="1"/>
          </p:cNvPicPr>
          <p:nvPr/>
        </p:nvPicPr>
        <p:blipFill>
          <a:blip r:embed="rId3"/>
          <a:stretch>
            <a:fillRect/>
          </a:stretch>
        </p:blipFill>
        <p:spPr>
          <a:xfrm>
            <a:off x="9072424" y="617593"/>
            <a:ext cx="2490044" cy="3247067"/>
          </a:xfrm>
          <a:prstGeom prst="rect">
            <a:avLst/>
          </a:prstGeom>
          <a:ln w="9525">
            <a:solidFill>
              <a:schemeClr val="tx1">
                <a:alpha val="22000"/>
              </a:schemeClr>
            </a:solidFill>
          </a:ln>
          <a:effectLst>
            <a:outerShdw blurRad="50800" dist="38100" dir="2700000" algn="tl" rotWithShape="0">
              <a:prstClr val="black">
                <a:alpha val="40000"/>
              </a:prstClr>
            </a:outerShdw>
          </a:effectLst>
        </p:spPr>
      </p:pic>
      <p:sp>
        <p:nvSpPr>
          <p:cNvPr id="65" name="Title 1">
            <a:extLst>
              <a:ext uri="{FF2B5EF4-FFF2-40B4-BE49-F238E27FC236}">
                <a16:creationId xmlns:a16="http://schemas.microsoft.com/office/drawing/2014/main" id="{BE6CD5A8-3563-BB28-131E-8788EF343BD3}"/>
              </a:ext>
            </a:extLst>
          </p:cNvPr>
          <p:cNvSpPr txBox="1">
            <a:spLocks/>
          </p:cNvSpPr>
          <p:nvPr/>
        </p:nvSpPr>
        <p:spPr>
          <a:xfrm>
            <a:off x="625223" y="396921"/>
            <a:ext cx="4478710" cy="270843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5D81A1"/>
                    </a:gs>
                    <a:gs pos="0">
                      <a:srgbClr val="000000"/>
                    </a:gs>
                    <a:gs pos="99000">
                      <a:srgbClr val="000000"/>
                    </a:gs>
                  </a:gsLst>
                  <a:lin ang="0" scaled="1"/>
                </a:gradFill>
                <a:effectLst/>
                <a:uLnTx/>
                <a:uFillTx/>
                <a:latin typeface="Segoe UI Semibold" panose="020B0702040204020203" pitchFamily="34" charset="0"/>
                <a:ea typeface="+mn-ea"/>
                <a:cs typeface="Segoe UI Semibold" panose="020B0702040204020203" pitchFamily="34" charset="0"/>
              </a:rPr>
              <a:t>How we build generative </a:t>
            </a:r>
            <a:br>
              <a:rPr kumimoji="0" lang="en-US" sz="32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50" normalizeH="0" baseline="0" noProof="0">
                <a:ln w="3175">
                  <a:noFill/>
                </a:ln>
                <a:gradFill>
                  <a:gsLst>
                    <a:gs pos="0">
                      <a:srgbClr val="5D81A1"/>
                    </a:gs>
                    <a:gs pos="0">
                      <a:srgbClr val="000000"/>
                    </a:gs>
                    <a:gs pos="99000">
                      <a:srgbClr val="000000"/>
                    </a:gs>
                  </a:gsLst>
                  <a:lin ang="0" scaled="1"/>
                </a:gradFill>
                <a:effectLst/>
                <a:uLnTx/>
                <a:uFillTx/>
                <a:latin typeface="Segoe UI Semibold" panose="020B0702040204020203" pitchFamily="34" charset="0"/>
                <a:ea typeface="+mn-ea"/>
                <a:cs typeface="Segoe UI Semibold" panose="020B0702040204020203" pitchFamily="34" charset="0"/>
              </a:rPr>
              <a:t>AI applications </a:t>
            </a:r>
            <a:br>
              <a:rPr kumimoji="0" lang="en-US" sz="32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responsibly</a:t>
            </a:r>
            <a:endParaRPr kumimoji="0" lang="en-US" sz="20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endParaRPr>
          </a:p>
        </p:txBody>
      </p:sp>
      <p:pic>
        <p:nvPicPr>
          <p:cNvPr id="66" name="Picture 109">
            <a:extLst>
              <a:ext uri="{FF2B5EF4-FFF2-40B4-BE49-F238E27FC236}">
                <a16:creationId xmlns:a16="http://schemas.microsoft.com/office/drawing/2014/main" id="{CA2AABA9-8953-5FA7-A4C0-20231593F44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3098" y="2496007"/>
            <a:ext cx="2623862" cy="401937"/>
          </a:xfrm>
          <a:prstGeom prst="rect">
            <a:avLst/>
          </a:prstGeom>
        </p:spPr>
      </p:pic>
    </p:spTree>
    <p:extLst>
      <p:ext uri="{BB962C8B-B14F-4D97-AF65-F5344CB8AC3E}">
        <p14:creationId xmlns:p14="http://schemas.microsoft.com/office/powerpoint/2010/main" val="2733533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 presetClass="emph" presetSubtype="0" autoRev="1" fill="hold" grpId="1" nodeType="withEffect">
                                  <p:stCondLst>
                                    <p:cond delay="0"/>
                                  </p:stCondLst>
                                  <p:childTnLst>
                                    <p:animScale>
                                      <p:cBhvr>
                                        <p:cTn id="9" dur="500" fill="hold"/>
                                        <p:tgtEl>
                                          <p:spTgt spid="49"/>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6" presetClass="emph" presetSubtype="0" autoRev="1" fill="hold" nodeType="withEffect">
                                  <p:stCondLst>
                                    <p:cond delay="0"/>
                                  </p:stCondLst>
                                  <p:childTnLst>
                                    <p:animScale>
                                      <p:cBhvr>
                                        <p:cTn id="14" dur="500" fill="hold"/>
                                        <p:tgtEl>
                                          <p:spTgt spid="50"/>
                                        </p:tgtEl>
                                      </p:cBhvr>
                                      <p:by x="50000" y="50000"/>
                                    </p:animScale>
                                  </p:childTnLst>
                                </p:cTn>
                              </p:par>
                              <p:par>
                                <p:cTn id="15" presetID="10" presetClass="entr" presetSubtype="0" fill="hold" grpId="0" nodeType="withEffect">
                                  <p:stCondLst>
                                    <p:cond delay="14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900"/>
                                        <p:tgtEl>
                                          <p:spTgt spid="48"/>
                                        </p:tgtEl>
                                      </p:cBhvr>
                                    </p:animEffect>
                                  </p:childTnLst>
                                </p:cTn>
                              </p:par>
                              <p:par>
                                <p:cTn id="18" presetID="6" presetClass="emph" presetSubtype="0" accel="50000" decel="50000" autoRev="1" fill="hold" grpId="2" nodeType="withEffect">
                                  <p:stCondLst>
                                    <p:cond delay="500"/>
                                  </p:stCondLst>
                                  <p:childTnLst>
                                    <p:animScale>
                                      <p:cBhvr>
                                        <p:cTn id="19" dur="1000" fill="hold"/>
                                        <p:tgtEl>
                                          <p:spTgt spid="48"/>
                                        </p:tgtEl>
                                      </p:cBhvr>
                                      <p:by x="0" y="0"/>
                                    </p:animScale>
                                  </p:childTnLst>
                                </p:cTn>
                              </p:par>
                              <p:par>
                                <p:cTn id="20" presetID="8" presetClass="emph" presetSubtype="0" decel="50000" fill="hold" grpId="1" nodeType="withEffect">
                                  <p:stCondLst>
                                    <p:cond delay="300"/>
                                  </p:stCondLst>
                                  <p:childTnLst>
                                    <p:animRot by="21600000">
                                      <p:cBhvr>
                                        <p:cTn id="21" dur="2100" fill="hold"/>
                                        <p:tgtEl>
                                          <p:spTgt spid="48"/>
                                        </p:tgtEl>
                                        <p:attrNameLst>
                                          <p:attrName>r</p:attrName>
                                        </p:attrNameLst>
                                      </p:cBhvr>
                                    </p:animRot>
                                  </p:childTnLst>
                                </p:cTn>
                              </p:par>
                              <p:par>
                                <p:cTn id="22" presetID="10" presetClass="entr" presetSubtype="0" fill="hold" grpId="0" nodeType="withEffect">
                                  <p:stCondLst>
                                    <p:cond delay="190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900"/>
                                        <p:tgtEl>
                                          <p:spTgt spid="47"/>
                                        </p:tgtEl>
                                      </p:cBhvr>
                                    </p:animEffect>
                                  </p:childTnLst>
                                </p:cTn>
                              </p:par>
                              <p:par>
                                <p:cTn id="25" presetID="6" presetClass="emph" presetSubtype="0" accel="50000" decel="50000" autoRev="1" fill="hold" grpId="1" nodeType="withEffect">
                                  <p:stCondLst>
                                    <p:cond delay="1000"/>
                                  </p:stCondLst>
                                  <p:childTnLst>
                                    <p:animScale>
                                      <p:cBhvr>
                                        <p:cTn id="26" dur="1000" fill="hold"/>
                                        <p:tgtEl>
                                          <p:spTgt spid="47"/>
                                        </p:tgtEl>
                                      </p:cBhvr>
                                      <p:by x="0" y="0"/>
                                    </p:animScale>
                                  </p:childTnLst>
                                </p:cTn>
                              </p:par>
                              <p:par>
                                <p:cTn id="27" presetID="8" presetClass="emph" presetSubtype="0" decel="50000" fill="hold" grpId="2" nodeType="withEffect">
                                  <p:stCondLst>
                                    <p:cond delay="800"/>
                                  </p:stCondLst>
                                  <p:childTnLst>
                                    <p:animRot by="21600000">
                                      <p:cBhvr>
                                        <p:cTn id="28" dur="2100" fill="hold"/>
                                        <p:tgtEl>
                                          <p:spTgt spid="47"/>
                                        </p:tgtEl>
                                        <p:attrNameLst>
                                          <p:attrName>r</p:attrName>
                                        </p:attrNameLst>
                                      </p:cBhvr>
                                    </p:animRot>
                                  </p:childTnLst>
                                </p:cTn>
                              </p:par>
                              <p:par>
                                <p:cTn id="29" presetID="10" presetClass="entr" presetSubtype="0" fill="hold" grpId="0" nodeType="withEffect">
                                  <p:stCondLst>
                                    <p:cond delay="24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900"/>
                                        <p:tgtEl>
                                          <p:spTgt spid="46"/>
                                        </p:tgtEl>
                                      </p:cBhvr>
                                    </p:animEffect>
                                  </p:childTnLst>
                                </p:cTn>
                              </p:par>
                              <p:par>
                                <p:cTn id="32" presetID="6" presetClass="emph" presetSubtype="0" accel="50000" decel="50000" autoRev="1" fill="hold" grpId="1" nodeType="withEffect">
                                  <p:stCondLst>
                                    <p:cond delay="1500"/>
                                  </p:stCondLst>
                                  <p:childTnLst>
                                    <p:animScale>
                                      <p:cBhvr>
                                        <p:cTn id="33" dur="1000" fill="hold"/>
                                        <p:tgtEl>
                                          <p:spTgt spid="46"/>
                                        </p:tgtEl>
                                      </p:cBhvr>
                                      <p:by x="0" y="0"/>
                                    </p:animScale>
                                  </p:childTnLst>
                                </p:cTn>
                              </p:par>
                              <p:par>
                                <p:cTn id="34" presetID="8" presetClass="emph" presetSubtype="0" decel="50000" fill="hold" grpId="2" nodeType="withEffect">
                                  <p:stCondLst>
                                    <p:cond delay="1300"/>
                                  </p:stCondLst>
                                  <p:childTnLst>
                                    <p:animRot by="21600000">
                                      <p:cBhvr>
                                        <p:cTn id="35" dur="2100" fill="hold"/>
                                        <p:tgtEl>
                                          <p:spTgt spid="46"/>
                                        </p:tgtEl>
                                        <p:attrNameLst>
                                          <p:attrName>r</p:attrName>
                                        </p:attrNameLst>
                                      </p:cBhvr>
                                    </p:animRot>
                                  </p:childTnLst>
                                </p:cTn>
                              </p:par>
                              <p:par>
                                <p:cTn id="36" presetID="53" presetClass="entr" presetSubtype="16" accel="50000" decel="5000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2000" fill="hold"/>
                                        <p:tgtEl>
                                          <p:spTgt spid="45"/>
                                        </p:tgtEl>
                                        <p:attrNameLst>
                                          <p:attrName>ppt_w</p:attrName>
                                        </p:attrNameLst>
                                      </p:cBhvr>
                                      <p:tavLst>
                                        <p:tav tm="0">
                                          <p:val>
                                            <p:fltVal val="0"/>
                                          </p:val>
                                        </p:tav>
                                        <p:tav tm="100000">
                                          <p:val>
                                            <p:strVal val="#ppt_w"/>
                                          </p:val>
                                        </p:tav>
                                      </p:tavLst>
                                    </p:anim>
                                    <p:anim calcmode="lin" valueType="num">
                                      <p:cBhvr>
                                        <p:cTn id="39" dur="2000" fill="hold"/>
                                        <p:tgtEl>
                                          <p:spTgt spid="45"/>
                                        </p:tgtEl>
                                        <p:attrNameLst>
                                          <p:attrName>ppt_h</p:attrName>
                                        </p:attrNameLst>
                                      </p:cBhvr>
                                      <p:tavLst>
                                        <p:tav tm="0">
                                          <p:val>
                                            <p:fltVal val="0"/>
                                          </p:val>
                                        </p:tav>
                                        <p:tav tm="100000">
                                          <p:val>
                                            <p:strVal val="#ppt_h"/>
                                          </p:val>
                                        </p:tav>
                                      </p:tavLst>
                                    </p:anim>
                                    <p:animEffect transition="in" filter="fade">
                                      <p:cBhvr>
                                        <p:cTn id="40" dur="2000"/>
                                        <p:tgtEl>
                                          <p:spTgt spid="45"/>
                                        </p:tgtEl>
                                      </p:cBhvr>
                                    </p:animEffect>
                                  </p:childTnLst>
                                </p:cTn>
                              </p:par>
                              <p:par>
                                <p:cTn id="41" presetID="6" presetClass="emph" presetSubtype="0" accel="50000" decel="50000" autoRev="1" fill="hold" grpId="1" nodeType="withEffect">
                                  <p:stCondLst>
                                    <p:cond delay="0"/>
                                  </p:stCondLst>
                                  <p:childTnLst>
                                    <p:animScale>
                                      <p:cBhvr>
                                        <p:cTn id="42" dur="500" fill="hold"/>
                                        <p:tgtEl>
                                          <p:spTgt spid="45"/>
                                        </p:tgtEl>
                                      </p:cBhvr>
                                      <p:by x="110000" y="110000"/>
                                    </p:animScale>
                                  </p:childTnLst>
                                </p:cTn>
                              </p:par>
                              <p:par>
                                <p:cTn id="43" presetID="53" presetClass="entr" presetSubtype="16" accel="50000" decel="50000" fill="hold" grpId="0" nodeType="withEffect">
                                  <p:stCondLst>
                                    <p:cond delay="3000"/>
                                  </p:stCondLst>
                                  <p:childTnLst>
                                    <p:set>
                                      <p:cBhvr>
                                        <p:cTn id="44" dur="1" fill="hold">
                                          <p:stCondLst>
                                            <p:cond delay="0"/>
                                          </p:stCondLst>
                                        </p:cTn>
                                        <p:tgtEl>
                                          <p:spTgt spid="56"/>
                                        </p:tgtEl>
                                        <p:attrNameLst>
                                          <p:attrName>style.visibility</p:attrName>
                                        </p:attrNameLst>
                                      </p:cBhvr>
                                      <p:to>
                                        <p:strVal val="visible"/>
                                      </p:to>
                                    </p:set>
                                    <p:anim calcmode="lin" valueType="num">
                                      <p:cBhvr>
                                        <p:cTn id="45" dur="500" fill="hold"/>
                                        <p:tgtEl>
                                          <p:spTgt spid="56"/>
                                        </p:tgtEl>
                                        <p:attrNameLst>
                                          <p:attrName>ppt_w</p:attrName>
                                        </p:attrNameLst>
                                      </p:cBhvr>
                                      <p:tavLst>
                                        <p:tav tm="0">
                                          <p:val>
                                            <p:fltVal val="0"/>
                                          </p:val>
                                        </p:tav>
                                        <p:tav tm="100000">
                                          <p:val>
                                            <p:strVal val="#ppt_w"/>
                                          </p:val>
                                        </p:tav>
                                      </p:tavLst>
                                    </p:anim>
                                    <p:anim calcmode="lin" valueType="num">
                                      <p:cBhvr>
                                        <p:cTn id="46" dur="500" fill="hold"/>
                                        <p:tgtEl>
                                          <p:spTgt spid="56"/>
                                        </p:tgtEl>
                                        <p:attrNameLst>
                                          <p:attrName>ppt_h</p:attrName>
                                        </p:attrNameLst>
                                      </p:cBhvr>
                                      <p:tavLst>
                                        <p:tav tm="0">
                                          <p:val>
                                            <p:fltVal val="0"/>
                                          </p:val>
                                        </p:tav>
                                        <p:tav tm="100000">
                                          <p:val>
                                            <p:strVal val="#ppt_h"/>
                                          </p:val>
                                        </p:tav>
                                      </p:tavLst>
                                    </p:anim>
                                    <p:animEffect transition="in" filter="fade">
                                      <p:cBhvr>
                                        <p:cTn id="47" dur="500"/>
                                        <p:tgtEl>
                                          <p:spTgt spid="56"/>
                                        </p:tgtEl>
                                      </p:cBhvr>
                                    </p:animEffect>
                                  </p:childTnLst>
                                </p:cTn>
                              </p:par>
                              <p:par>
                                <p:cTn id="48" presetID="6" presetClass="emph" presetSubtype="0" accel="50000" decel="50000" autoRev="1" fill="hold" grpId="1" nodeType="withEffect">
                                  <p:stCondLst>
                                    <p:cond delay="3000"/>
                                  </p:stCondLst>
                                  <p:childTnLst>
                                    <p:animScale>
                                      <p:cBhvr>
                                        <p:cTn id="49" dur="300" fill="hold"/>
                                        <p:tgtEl>
                                          <p:spTgt spid="56"/>
                                        </p:tgtEl>
                                      </p:cBhvr>
                                      <p:by x="120000" y="120000"/>
                                    </p:animScale>
                                  </p:childTnLst>
                                </p:cTn>
                              </p:par>
                              <p:par>
                                <p:cTn id="50" presetID="53" presetClass="entr" presetSubtype="16" accel="50000" decel="50000" fill="hold" grpId="0" nodeType="withEffect">
                                  <p:stCondLst>
                                    <p:cond delay="190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Effect transition="in" filter="fade">
                                      <p:cBhvr>
                                        <p:cTn id="54" dur="500"/>
                                        <p:tgtEl>
                                          <p:spTgt spid="55"/>
                                        </p:tgtEl>
                                      </p:cBhvr>
                                    </p:animEffect>
                                  </p:childTnLst>
                                </p:cTn>
                              </p:par>
                              <p:par>
                                <p:cTn id="55" presetID="6" presetClass="emph" presetSubtype="0" accel="50000" decel="50000" autoRev="1" fill="hold" grpId="1" nodeType="withEffect">
                                  <p:stCondLst>
                                    <p:cond delay="1900"/>
                                  </p:stCondLst>
                                  <p:childTnLst>
                                    <p:animScale>
                                      <p:cBhvr>
                                        <p:cTn id="56" dur="300" fill="hold"/>
                                        <p:tgtEl>
                                          <p:spTgt spid="55"/>
                                        </p:tgtEl>
                                      </p:cBhvr>
                                      <p:by x="120000" y="120000"/>
                                    </p:animScale>
                                  </p:childTnLst>
                                </p:cTn>
                              </p:par>
                              <p:par>
                                <p:cTn id="57" presetID="53" presetClass="entr" presetSubtype="16" accel="50000" decel="50000" fill="hold" grpId="0" nodeType="withEffect">
                                  <p:stCondLst>
                                    <p:cond delay="2500"/>
                                  </p:stCondLst>
                                  <p:childTnLst>
                                    <p:set>
                                      <p:cBhvr>
                                        <p:cTn id="58" dur="1" fill="hold">
                                          <p:stCondLst>
                                            <p:cond delay="0"/>
                                          </p:stCondLst>
                                        </p:cTn>
                                        <p:tgtEl>
                                          <p:spTgt spid="60"/>
                                        </p:tgtEl>
                                        <p:attrNameLst>
                                          <p:attrName>style.visibility</p:attrName>
                                        </p:attrNameLst>
                                      </p:cBhvr>
                                      <p:to>
                                        <p:strVal val="visible"/>
                                      </p:to>
                                    </p:set>
                                    <p:anim calcmode="lin" valueType="num">
                                      <p:cBhvr>
                                        <p:cTn id="59" dur="500" fill="hold"/>
                                        <p:tgtEl>
                                          <p:spTgt spid="60"/>
                                        </p:tgtEl>
                                        <p:attrNameLst>
                                          <p:attrName>ppt_w</p:attrName>
                                        </p:attrNameLst>
                                      </p:cBhvr>
                                      <p:tavLst>
                                        <p:tav tm="0">
                                          <p:val>
                                            <p:fltVal val="0"/>
                                          </p:val>
                                        </p:tav>
                                        <p:tav tm="100000">
                                          <p:val>
                                            <p:strVal val="#ppt_w"/>
                                          </p:val>
                                        </p:tav>
                                      </p:tavLst>
                                    </p:anim>
                                    <p:anim calcmode="lin" valueType="num">
                                      <p:cBhvr>
                                        <p:cTn id="60" dur="500" fill="hold"/>
                                        <p:tgtEl>
                                          <p:spTgt spid="60"/>
                                        </p:tgtEl>
                                        <p:attrNameLst>
                                          <p:attrName>ppt_h</p:attrName>
                                        </p:attrNameLst>
                                      </p:cBhvr>
                                      <p:tavLst>
                                        <p:tav tm="0">
                                          <p:val>
                                            <p:fltVal val="0"/>
                                          </p:val>
                                        </p:tav>
                                        <p:tav tm="100000">
                                          <p:val>
                                            <p:strVal val="#ppt_h"/>
                                          </p:val>
                                        </p:tav>
                                      </p:tavLst>
                                    </p:anim>
                                    <p:animEffect transition="in" filter="fade">
                                      <p:cBhvr>
                                        <p:cTn id="61" dur="500"/>
                                        <p:tgtEl>
                                          <p:spTgt spid="60"/>
                                        </p:tgtEl>
                                      </p:cBhvr>
                                    </p:animEffect>
                                  </p:childTnLst>
                                </p:cTn>
                              </p:par>
                              <p:par>
                                <p:cTn id="62" presetID="6" presetClass="emph" presetSubtype="0" accel="50000" decel="50000" autoRev="1" fill="hold" grpId="1" nodeType="withEffect">
                                  <p:stCondLst>
                                    <p:cond delay="2500"/>
                                  </p:stCondLst>
                                  <p:childTnLst>
                                    <p:animScale>
                                      <p:cBhvr>
                                        <p:cTn id="63" dur="300" fill="hold"/>
                                        <p:tgtEl>
                                          <p:spTgt spid="60"/>
                                        </p:tgtEl>
                                      </p:cBhvr>
                                      <p:by x="120000" y="120000"/>
                                    </p:animScale>
                                  </p:childTnLst>
                                </p:cTn>
                              </p:par>
                              <p:par>
                                <p:cTn id="64" presetID="53" presetClass="entr" presetSubtype="16" accel="50000" decel="50000" fill="hold" grpId="0" nodeType="withEffect">
                                  <p:stCondLst>
                                    <p:cond delay="190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animEffect transition="in" filter="fade">
                                      <p:cBhvr>
                                        <p:cTn id="68" dur="500"/>
                                        <p:tgtEl>
                                          <p:spTgt spid="57"/>
                                        </p:tgtEl>
                                      </p:cBhvr>
                                    </p:animEffect>
                                  </p:childTnLst>
                                </p:cTn>
                              </p:par>
                              <p:par>
                                <p:cTn id="69" presetID="6" presetClass="emph" presetSubtype="0" accel="50000" decel="50000" autoRev="1" fill="hold" grpId="1" nodeType="withEffect">
                                  <p:stCondLst>
                                    <p:cond delay="1900"/>
                                  </p:stCondLst>
                                  <p:childTnLst>
                                    <p:animScale>
                                      <p:cBhvr>
                                        <p:cTn id="70" dur="300" fill="hold"/>
                                        <p:tgtEl>
                                          <p:spTgt spid="57"/>
                                        </p:tgtEl>
                                      </p:cBhvr>
                                      <p:by x="120000" y="120000"/>
                                    </p:animScale>
                                  </p:childTnLst>
                                </p:cTn>
                              </p:par>
                              <p:par>
                                <p:cTn id="71" presetID="53" presetClass="entr" presetSubtype="16" accel="50000" decel="50000" fill="hold" grpId="0" nodeType="withEffect">
                                  <p:stCondLst>
                                    <p:cond delay="2500"/>
                                  </p:stCondLst>
                                  <p:childTnLst>
                                    <p:set>
                                      <p:cBhvr>
                                        <p:cTn id="72" dur="1" fill="hold">
                                          <p:stCondLst>
                                            <p:cond delay="0"/>
                                          </p:stCondLst>
                                        </p:cTn>
                                        <p:tgtEl>
                                          <p:spTgt spid="58"/>
                                        </p:tgtEl>
                                        <p:attrNameLst>
                                          <p:attrName>style.visibility</p:attrName>
                                        </p:attrNameLst>
                                      </p:cBhvr>
                                      <p:to>
                                        <p:strVal val="visible"/>
                                      </p:to>
                                    </p:set>
                                    <p:anim calcmode="lin" valueType="num">
                                      <p:cBhvr>
                                        <p:cTn id="73" dur="500" fill="hold"/>
                                        <p:tgtEl>
                                          <p:spTgt spid="58"/>
                                        </p:tgtEl>
                                        <p:attrNameLst>
                                          <p:attrName>ppt_w</p:attrName>
                                        </p:attrNameLst>
                                      </p:cBhvr>
                                      <p:tavLst>
                                        <p:tav tm="0">
                                          <p:val>
                                            <p:fltVal val="0"/>
                                          </p:val>
                                        </p:tav>
                                        <p:tav tm="100000">
                                          <p:val>
                                            <p:strVal val="#ppt_w"/>
                                          </p:val>
                                        </p:tav>
                                      </p:tavLst>
                                    </p:anim>
                                    <p:anim calcmode="lin" valueType="num">
                                      <p:cBhvr>
                                        <p:cTn id="74" dur="500" fill="hold"/>
                                        <p:tgtEl>
                                          <p:spTgt spid="58"/>
                                        </p:tgtEl>
                                        <p:attrNameLst>
                                          <p:attrName>ppt_h</p:attrName>
                                        </p:attrNameLst>
                                      </p:cBhvr>
                                      <p:tavLst>
                                        <p:tav tm="0">
                                          <p:val>
                                            <p:fltVal val="0"/>
                                          </p:val>
                                        </p:tav>
                                        <p:tav tm="100000">
                                          <p:val>
                                            <p:strVal val="#ppt_h"/>
                                          </p:val>
                                        </p:tav>
                                      </p:tavLst>
                                    </p:anim>
                                    <p:animEffect transition="in" filter="fade">
                                      <p:cBhvr>
                                        <p:cTn id="75" dur="500"/>
                                        <p:tgtEl>
                                          <p:spTgt spid="58"/>
                                        </p:tgtEl>
                                      </p:cBhvr>
                                    </p:animEffect>
                                  </p:childTnLst>
                                </p:cTn>
                              </p:par>
                              <p:par>
                                <p:cTn id="76" presetID="6" presetClass="emph" presetSubtype="0" accel="50000" decel="50000" autoRev="1" fill="hold" grpId="1" nodeType="withEffect">
                                  <p:stCondLst>
                                    <p:cond delay="2500"/>
                                  </p:stCondLst>
                                  <p:childTnLst>
                                    <p:animScale>
                                      <p:cBhvr>
                                        <p:cTn id="77" dur="300" fill="hold"/>
                                        <p:tgtEl>
                                          <p:spTgt spid="58"/>
                                        </p:tgtEl>
                                      </p:cBhvr>
                                      <p:by x="120000" y="120000"/>
                                    </p:animScale>
                                  </p:childTnLst>
                                </p:cTn>
                              </p:par>
                              <p:par>
                                <p:cTn id="78" presetID="53" presetClass="entr" presetSubtype="16" accel="50000" decel="50000" fill="hold" grpId="0" nodeType="withEffect">
                                  <p:stCondLst>
                                    <p:cond delay="3000"/>
                                  </p:stCondLst>
                                  <p:childTnLst>
                                    <p:set>
                                      <p:cBhvr>
                                        <p:cTn id="79" dur="1" fill="hold">
                                          <p:stCondLst>
                                            <p:cond delay="0"/>
                                          </p:stCondLst>
                                        </p:cTn>
                                        <p:tgtEl>
                                          <p:spTgt spid="59"/>
                                        </p:tgtEl>
                                        <p:attrNameLst>
                                          <p:attrName>style.visibility</p:attrName>
                                        </p:attrNameLst>
                                      </p:cBhvr>
                                      <p:to>
                                        <p:strVal val="visible"/>
                                      </p:to>
                                    </p:set>
                                    <p:anim calcmode="lin" valueType="num">
                                      <p:cBhvr>
                                        <p:cTn id="80" dur="700" fill="hold"/>
                                        <p:tgtEl>
                                          <p:spTgt spid="59"/>
                                        </p:tgtEl>
                                        <p:attrNameLst>
                                          <p:attrName>ppt_w</p:attrName>
                                        </p:attrNameLst>
                                      </p:cBhvr>
                                      <p:tavLst>
                                        <p:tav tm="0">
                                          <p:val>
                                            <p:fltVal val="0"/>
                                          </p:val>
                                        </p:tav>
                                        <p:tav tm="100000">
                                          <p:val>
                                            <p:strVal val="#ppt_w"/>
                                          </p:val>
                                        </p:tav>
                                      </p:tavLst>
                                    </p:anim>
                                    <p:anim calcmode="lin" valueType="num">
                                      <p:cBhvr>
                                        <p:cTn id="81" dur="700" fill="hold"/>
                                        <p:tgtEl>
                                          <p:spTgt spid="59"/>
                                        </p:tgtEl>
                                        <p:attrNameLst>
                                          <p:attrName>ppt_h</p:attrName>
                                        </p:attrNameLst>
                                      </p:cBhvr>
                                      <p:tavLst>
                                        <p:tav tm="0">
                                          <p:val>
                                            <p:fltVal val="0"/>
                                          </p:val>
                                        </p:tav>
                                        <p:tav tm="100000">
                                          <p:val>
                                            <p:strVal val="#ppt_h"/>
                                          </p:val>
                                        </p:tav>
                                      </p:tavLst>
                                    </p:anim>
                                    <p:animEffect transition="in" filter="fade">
                                      <p:cBhvr>
                                        <p:cTn id="82" dur="700"/>
                                        <p:tgtEl>
                                          <p:spTgt spid="59"/>
                                        </p:tgtEl>
                                      </p:cBhvr>
                                    </p:animEffect>
                                  </p:childTnLst>
                                </p:cTn>
                              </p:par>
                              <p:par>
                                <p:cTn id="83" presetID="6" presetClass="emph" presetSubtype="0" accel="50000" decel="50000" autoRev="1" fill="hold" grpId="1" nodeType="withEffect">
                                  <p:stCondLst>
                                    <p:cond delay="3000"/>
                                  </p:stCondLst>
                                  <p:childTnLst>
                                    <p:animScale>
                                      <p:cBhvr>
                                        <p:cTn id="84" dur="500" fill="hold"/>
                                        <p:tgtEl>
                                          <p:spTgt spid="59"/>
                                        </p:tgtEl>
                                      </p:cBhvr>
                                      <p:by x="120000" y="120000"/>
                                    </p:animScale>
                                  </p:childTnLst>
                                </p:cTn>
                              </p:par>
                              <p:par>
                                <p:cTn id="85" presetID="10" presetClass="entr" presetSubtype="0" fill="hold" grpId="1" nodeType="withEffect">
                                  <p:stCondLst>
                                    <p:cond delay="32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0" presetClass="path" presetSubtype="0" repeatCount="indefinite" accel="50000" autoRev="1" fill="hold" grpId="0" nodeType="withEffect">
                                  <p:stCondLst>
                                    <p:cond delay="3200"/>
                                  </p:stCondLst>
                                  <p:childTnLst>
                                    <p:animMotion origin="layout" path="M -0.00026 4.07407E-6 C 0.01888 0.07407 0.16485 0.42777 0.12305 0.51689 C 0.08125 0.60601 -0.21653 0.61551 -0.25117 0.53472 C -0.30911 0.4574 -0.16432 0.11088 -0.12864 0.01759 C -0.10091 -0.07061 -0.05 -0.10926 -0.00026 4.07407E-6 Z " pathEditMode="relative" rAng="0" ptsTypes="AAAAA">
                                      <p:cBhvr>
                                        <p:cTn id="89" dur="3000" fill="hold"/>
                                        <p:tgtEl>
                                          <p:spTgt spid="44"/>
                                        </p:tgtEl>
                                        <p:attrNameLst>
                                          <p:attrName>ppt_x</p:attrName>
                                          <p:attrName>ppt_y</p:attrName>
                                        </p:attrNameLst>
                                      </p:cBhvr>
                                      <p:rCtr x="-6693" y="26134"/>
                                    </p:animMotion>
                                  </p:childTnLst>
                                </p:cTn>
                              </p:par>
                              <p:par>
                                <p:cTn id="90" presetID="10" presetClass="entr" presetSubtype="0" fill="hold" grpId="0" nodeType="withEffect">
                                  <p:stCondLst>
                                    <p:cond delay="400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0" presetClass="path" presetSubtype="0" repeatCount="indefinite" accel="50000" autoRev="1" fill="hold" grpId="1" nodeType="withEffect">
                                  <p:stCondLst>
                                    <p:cond delay="4000"/>
                                  </p:stCondLst>
                                  <p:childTnLst>
                                    <p:animMotion origin="layout" path="M -0.00026 1.85185E-6 C 0.01888 0.07407 0.16485 0.42778 0.12305 0.5169 C 0.08125 0.60602 -0.21653 0.61551 -0.25117 0.53472 C -0.30911 0.45741 -0.16432 0.11088 -0.12864 0.01759 C -0.10091 -0.0706 -0.05 -0.10926 -0.00026 1.85185E-6 Z " pathEditMode="relative" rAng="0" ptsTypes="AAAAA">
                                      <p:cBhvr>
                                        <p:cTn id="94" dur="4000" fill="hold"/>
                                        <p:tgtEl>
                                          <p:spTgt spid="42"/>
                                        </p:tgtEl>
                                        <p:attrNameLst>
                                          <p:attrName>ppt_x</p:attrName>
                                          <p:attrName>ppt_y</p:attrName>
                                        </p:attrNameLst>
                                      </p:cBhvr>
                                      <p:rCtr x="-6693" y="26134"/>
                                    </p:animMotion>
                                  </p:childTnLst>
                                </p:cTn>
                              </p:par>
                              <p:par>
                                <p:cTn id="95" presetID="10" presetClass="entr" presetSubtype="0" fill="hold" grpId="0" nodeType="withEffect">
                                  <p:stCondLst>
                                    <p:cond delay="380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0" presetClass="path" presetSubtype="0" repeatCount="indefinite" accel="50000" autoRev="1" fill="hold" grpId="1" nodeType="withEffect">
                                  <p:stCondLst>
                                    <p:cond delay="3800"/>
                                  </p:stCondLst>
                                  <p:childTnLst>
                                    <p:animMotion origin="layout" path="M -0.00026 -4.81481E-6 C 0.01888 0.07408 0.16484 0.42778 0.12305 0.5169 C 0.08125 0.60602 -0.21654 0.61551 -0.25117 0.53473 C -0.30911 0.45741 -0.16432 0.11088 -0.12864 0.0176 C -0.10091 -0.0706 -0.05 -0.10925 -0.00026 -4.81481E-6 Z " pathEditMode="relative" rAng="0" ptsTypes="AAAAA">
                                      <p:cBhvr>
                                        <p:cTn id="99" dur="5000" fill="hold"/>
                                        <p:tgtEl>
                                          <p:spTgt spid="43"/>
                                        </p:tgtEl>
                                        <p:attrNameLst>
                                          <p:attrName>ppt_x</p:attrName>
                                          <p:attrName>ppt_y</p:attrName>
                                        </p:attrNameLst>
                                      </p:cBhvr>
                                      <p:rCtr x="-6693" y="26134"/>
                                    </p:animMotion>
                                  </p:childTnLst>
                                </p:cTn>
                              </p:par>
                              <p:par>
                                <p:cTn id="100" presetID="10" presetClass="entr" presetSubtype="0" fill="hold" grpId="0" nodeType="withEffect">
                                  <p:stCondLst>
                                    <p:cond delay="2000"/>
                                  </p:stCondLst>
                                  <p:childTnLst>
                                    <p:set>
                                      <p:cBhvr>
                                        <p:cTn id="101" dur="1" fill="hold">
                                          <p:stCondLst>
                                            <p:cond delay="0"/>
                                          </p:stCondLst>
                                        </p:cTn>
                                        <p:tgtEl>
                                          <p:spTgt spid="61"/>
                                        </p:tgtEl>
                                        <p:attrNameLst>
                                          <p:attrName>style.visibility</p:attrName>
                                        </p:attrNameLst>
                                      </p:cBhvr>
                                      <p:to>
                                        <p:strVal val="visible"/>
                                      </p:to>
                                    </p:set>
                                    <p:animEffect transition="in" filter="fade">
                                      <p:cBhvr>
                                        <p:cTn id="102" dur="500"/>
                                        <p:tgtEl>
                                          <p:spTgt spid="61"/>
                                        </p:tgtEl>
                                      </p:cBhvr>
                                    </p:animEffect>
                                  </p:childTnLst>
                                </p:cTn>
                              </p:par>
                              <p:par>
                                <p:cTn id="103" presetID="6" presetClass="emph" presetSubtype="0" autoRev="1" fill="hold" grpId="1" nodeType="withEffect">
                                  <p:stCondLst>
                                    <p:cond delay="1500"/>
                                  </p:stCondLst>
                                  <p:childTnLst>
                                    <p:animScale>
                                      <p:cBhvr>
                                        <p:cTn id="104" dur="500" fill="hold"/>
                                        <p:tgtEl>
                                          <p:spTgt spid="61"/>
                                        </p:tgtEl>
                                      </p:cBhvr>
                                      <p:by x="50000" y="50000"/>
                                    </p:animScale>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62"/>
                                        </p:tgtEl>
                                        <p:attrNameLst>
                                          <p:attrName>style.visibility</p:attrName>
                                        </p:attrNameLst>
                                      </p:cBhvr>
                                      <p:to>
                                        <p:strVal val="visible"/>
                                      </p:to>
                                    </p:set>
                                  </p:childTnLst>
                                </p:cTn>
                              </p:par>
                              <p:par>
                                <p:cTn id="109" presetID="10" presetClass="entr" presetSubtype="0" fill="hold" grpId="0" nodeType="withEffect">
                                  <p:stCondLst>
                                    <p:cond delay="0"/>
                                  </p:stCondLst>
                                  <p:childTnLst>
                                    <p:set>
                                      <p:cBhvr>
                                        <p:cTn id="110" dur="1" fill="hold">
                                          <p:stCondLst>
                                            <p:cond delay="0"/>
                                          </p:stCondLst>
                                        </p:cTn>
                                        <p:tgtEl>
                                          <p:spTgt spid="65"/>
                                        </p:tgtEl>
                                        <p:attrNameLst>
                                          <p:attrName>style.visibility</p:attrName>
                                        </p:attrNameLst>
                                      </p:cBhvr>
                                      <p:to>
                                        <p:strVal val="visible"/>
                                      </p:to>
                                    </p:set>
                                    <p:animEffect transition="in" filter="fade">
                                      <p:cBhvr>
                                        <p:cTn id="111" dur="500"/>
                                        <p:tgtEl>
                                          <p:spTgt spid="65"/>
                                        </p:tgtEl>
                                      </p:cBhvr>
                                    </p:animEffect>
                                  </p:childTnLst>
                                </p:cTn>
                              </p:par>
                              <p:par>
                                <p:cTn id="112" presetID="42" presetClass="path" presetSubtype="0" decel="50000" fill="hold" grpId="1" nodeType="withEffect">
                                  <p:stCondLst>
                                    <p:cond delay="0"/>
                                  </p:stCondLst>
                                  <p:childTnLst>
                                    <p:animMotion origin="layout" path="M -0.01745 0.00093 L 0.00091 0.00093 " pathEditMode="relative" rAng="0" ptsTypes="AA">
                                      <p:cBhvr>
                                        <p:cTn id="113" dur="500" fill="hold"/>
                                        <p:tgtEl>
                                          <p:spTgt spid="65"/>
                                        </p:tgtEl>
                                        <p:attrNameLst>
                                          <p:attrName>ppt_x</p:attrName>
                                          <p:attrName>ppt_y</p:attrName>
                                        </p:attrNameLst>
                                      </p:cBhvr>
                                      <p:rCtr x="911" y="0"/>
                                    </p:animMotion>
                                  </p:childTnLst>
                                </p:cTn>
                              </p:par>
                              <p:par>
                                <p:cTn id="114" presetID="22" presetClass="entr" presetSubtype="8" fill="hold" nodeType="with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wipe(left)">
                                      <p:cBhvr>
                                        <p:cTn id="116" dur="7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55" grpId="0" animBg="1"/>
      <p:bldP spid="55" grpId="1" animBg="1"/>
      <p:bldP spid="56" grpId="0" animBg="1"/>
      <p:bldP spid="56" grpId="1" animBg="1"/>
      <p:bldP spid="57" grpId="0"/>
      <p:bldP spid="57" grpId="1"/>
      <p:bldP spid="58" grpId="0"/>
      <p:bldP spid="58" grpId="1"/>
      <p:bldP spid="59" grpId="0"/>
      <p:bldP spid="59" grpId="1"/>
      <p:bldP spid="60" grpId="0" animBg="1"/>
      <p:bldP spid="60" grpId="1" animBg="1"/>
      <p:bldP spid="61" grpId="0"/>
      <p:bldP spid="61" grpId="1"/>
      <p:bldP spid="65" grpId="0"/>
      <p:bldP spid="6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495560-E4C2-BB96-52A0-6B1DADCB8DEF}"/>
              </a:ext>
            </a:extLst>
          </p:cNvPr>
          <p:cNvSpPr>
            <a:spLocks noGrp="1"/>
          </p:cNvSpPr>
          <p:nvPr>
            <p:ph type="title"/>
          </p:nvPr>
        </p:nvSpPr>
        <p:spPr>
          <a:xfrm>
            <a:off x="585217" y="2987844"/>
            <a:ext cx="4191842" cy="492443"/>
          </a:xfrm>
        </p:spPr>
        <p:txBody>
          <a:bodyPr/>
          <a:lstStyle/>
          <a:p>
            <a:r>
              <a:rPr lang="en-US" sz="3200"/>
              <a:t>Generative AI apps introduce new risks</a:t>
            </a:r>
            <a:endParaRPr lang="en-US" sz="2400">
              <a:latin typeface="+mn-lt"/>
            </a:endParaRPr>
          </a:p>
        </p:txBody>
      </p:sp>
      <p:sp>
        <p:nvSpPr>
          <p:cNvPr id="31" name="Rectangle: Rounded Corners 3">
            <a:extLst>
              <a:ext uri="{FF2B5EF4-FFF2-40B4-BE49-F238E27FC236}">
                <a16:creationId xmlns:a16="http://schemas.microsoft.com/office/drawing/2014/main" id="{37413516-680A-115F-9812-CB126C740CF6}"/>
              </a:ext>
            </a:extLst>
          </p:cNvPr>
          <p:cNvSpPr/>
          <p:nvPr/>
        </p:nvSpPr>
        <p:spPr bwMode="auto">
          <a:xfrm>
            <a:off x="4558116" y="1058743"/>
            <a:ext cx="7048667" cy="5282848"/>
          </a:xfrm>
          <a:prstGeom prst="roundRect">
            <a:avLst>
              <a:gd name="adj" fmla="val 4209"/>
            </a:avLst>
          </a:prstGeom>
          <a:noFill/>
          <a:ln w="19050" cap="flat" cmpd="sng" algn="ctr">
            <a:gradFill flip="none" rotWithShape="1">
              <a:gsLst>
                <a:gs pos="5000">
                  <a:srgbClr val="8DC8E8"/>
                </a:gs>
                <a:gs pos="95000">
                  <a:srgbClr val="D59ED7"/>
                </a:gs>
              </a:gsLst>
              <a:lin ang="2700000" scaled="1"/>
              <a:tileRect/>
            </a:gradFill>
            <a:prstDash val="solid"/>
          </a:ln>
          <a:effectLst/>
        </p:spPr>
        <p:txBody>
          <a:bodyPr spcFirstLastPara="0" vert="horz" wrap="square" lIns="91440" tIns="45720" rIns="91440" bIns="45720" numCol="1" spcCol="1270" anchor="ctr" anchorCtr="0">
            <a:noAutofit/>
          </a:bodyPr>
          <a:lstStyle/>
          <a:p>
            <a:pPr marL="0" marR="0" lvl="0" indent="0" algn="ctr" defTabSz="577850" eaLnBrk="1" fontAlgn="auto" latinLnBrk="0" hangingPunct="1">
              <a:lnSpc>
                <a:spcPct val="100000"/>
              </a:lnSpc>
              <a:spcBef>
                <a:spcPct val="0"/>
              </a:spcBef>
              <a:spcAft>
                <a:spcPts val="0"/>
              </a:spcAft>
              <a:buClrTx/>
              <a:buSzTx/>
              <a:buFontTx/>
              <a:buNone/>
              <a:tabLst/>
              <a:defRPr/>
            </a:pPr>
            <a:endParaRPr kumimoji="0" lang="es-MX" sz="1400" b="0" i="0" u="none" strike="noStrike" kern="0" cap="none" spc="0" normalizeH="0" baseline="0" noProof="0" err="1">
              <a:ln>
                <a:noFill/>
              </a:ln>
              <a:effectLst/>
              <a:uLnTx/>
              <a:uFillTx/>
              <a:latin typeface="Segoe UI Semibold"/>
              <a:ea typeface="+mn-ea"/>
              <a:cs typeface="Calibri"/>
            </a:endParaRPr>
          </a:p>
        </p:txBody>
      </p:sp>
      <p:sp>
        <p:nvSpPr>
          <p:cNvPr id="32" name="Content Placeholder 2">
            <a:extLst>
              <a:ext uri="{FF2B5EF4-FFF2-40B4-BE49-F238E27FC236}">
                <a16:creationId xmlns:a16="http://schemas.microsoft.com/office/drawing/2014/main" id="{FFFC939A-3D9C-E3EA-8CE5-33879E1BD128}"/>
              </a:ext>
            </a:extLst>
          </p:cNvPr>
          <p:cNvSpPr txBox="1">
            <a:spLocks/>
          </p:cNvSpPr>
          <p:nvPr/>
        </p:nvSpPr>
        <p:spPr>
          <a:xfrm>
            <a:off x="6099050" y="977832"/>
            <a:ext cx="5507733" cy="5659742"/>
          </a:xfrm>
          <a:prstGeom prst="rect">
            <a:avLst/>
          </a:prstGeom>
          <a:effectLst/>
        </p:spPr>
        <p:txBody>
          <a:bodyPr vert="horz" wrap="square" lIns="0" tIns="0" rIns="0" bIns="0" rtlCol="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4800"/>
              </a:spcAft>
              <a:buFont typeface="Wingdings" panose="05000000000000000000" pitchFamily="2" charset="2"/>
              <a:buNone/>
              <a:defRPr/>
            </a:pPr>
            <a:r>
              <a:rPr lang="en-US" sz="2000">
                <a:latin typeface="Segoe Sans Text Semibold"/>
              </a:rPr>
              <a:t>Ungrounded outputs &amp; errors</a:t>
            </a:r>
          </a:p>
          <a:p>
            <a:pPr marL="0" indent="0">
              <a:spcBef>
                <a:spcPts val="0"/>
              </a:spcBef>
              <a:spcAft>
                <a:spcPts val="4800"/>
              </a:spcAft>
              <a:buFont typeface="Wingdings" panose="05000000000000000000" pitchFamily="2" charset="2"/>
              <a:buNone/>
              <a:defRPr/>
            </a:pPr>
            <a:r>
              <a:rPr lang="en-US" sz="2000">
                <a:latin typeface="Segoe Sans Text Semibold"/>
              </a:rPr>
              <a:t>Jailbreaks &amp; prompt injection attacks</a:t>
            </a:r>
          </a:p>
          <a:p>
            <a:pPr marL="0" indent="0">
              <a:spcBef>
                <a:spcPts val="0"/>
              </a:spcBef>
              <a:spcAft>
                <a:spcPts val="4800"/>
              </a:spcAft>
              <a:buFont typeface="Wingdings" panose="05000000000000000000" pitchFamily="2" charset="2"/>
              <a:buNone/>
              <a:defRPr/>
            </a:pPr>
            <a:r>
              <a:rPr lang="en-US" sz="2000">
                <a:latin typeface="Segoe Sans Text Semibold"/>
              </a:rPr>
              <a:t>Harmful content &amp; code</a:t>
            </a:r>
          </a:p>
          <a:p>
            <a:pPr marL="0" indent="0">
              <a:spcBef>
                <a:spcPts val="0"/>
              </a:spcBef>
              <a:spcAft>
                <a:spcPts val="4800"/>
              </a:spcAft>
              <a:buFont typeface="Wingdings" panose="05000000000000000000" pitchFamily="2" charset="2"/>
              <a:buNone/>
              <a:defRPr/>
            </a:pPr>
            <a:r>
              <a:rPr lang="en-US" sz="2000">
                <a:latin typeface="Segoe Sans Text Semibold"/>
              </a:rPr>
              <a:t>Copyright infringement</a:t>
            </a:r>
          </a:p>
          <a:p>
            <a:pPr marL="0" indent="0">
              <a:spcBef>
                <a:spcPts val="0"/>
              </a:spcBef>
              <a:spcAft>
                <a:spcPts val="4800"/>
              </a:spcAft>
              <a:buFont typeface="Wingdings" panose="05000000000000000000" pitchFamily="2" charset="2"/>
              <a:buNone/>
              <a:defRPr/>
            </a:pPr>
            <a:r>
              <a:rPr lang="en-US" sz="2000">
                <a:latin typeface="Segoe Sans Text Semibold"/>
              </a:rPr>
              <a:t>Manipulation &amp; human-like behavior</a:t>
            </a:r>
          </a:p>
        </p:txBody>
      </p:sp>
      <p:sp>
        <p:nvSpPr>
          <p:cNvPr id="33" name="Graphic 8">
            <a:extLst>
              <a:ext uri="{FF2B5EF4-FFF2-40B4-BE49-F238E27FC236}">
                <a16:creationId xmlns:a16="http://schemas.microsoft.com/office/drawing/2014/main" id="{23EAB5A8-B531-5E92-6EC1-3E9DDB4A0427}"/>
              </a:ext>
              <a:ext uri="{C183D7F6-B498-43B3-948B-1728B52AA6E4}">
                <adec:decorative xmlns:adec="http://schemas.microsoft.com/office/drawing/2017/decorative" val="1"/>
              </a:ext>
            </a:extLst>
          </p:cNvPr>
          <p:cNvSpPr/>
          <p:nvPr/>
        </p:nvSpPr>
        <p:spPr>
          <a:xfrm>
            <a:off x="5120839" y="2668144"/>
            <a:ext cx="509324" cy="565922"/>
          </a:xfrm>
          <a:custGeom>
            <a:avLst/>
            <a:gdLst>
              <a:gd name="connsiteX0" fmla="*/ 267395 w 509324"/>
              <a:gd name="connsiteY0" fmla="*/ 4244 h 565922"/>
              <a:gd name="connsiteX1" fmla="*/ 488102 w 509324"/>
              <a:gd name="connsiteY1" fmla="*/ 84887 h 565922"/>
              <a:gd name="connsiteX2" fmla="*/ 509324 w 509324"/>
              <a:gd name="connsiteY2" fmla="*/ 106109 h 565922"/>
              <a:gd name="connsiteX3" fmla="*/ 509324 w 509324"/>
              <a:gd name="connsiteY3" fmla="*/ 254662 h 565922"/>
              <a:gd name="connsiteX4" fmla="*/ 262443 w 509324"/>
              <a:gd name="connsiteY4" fmla="*/ 564444 h 565922"/>
              <a:gd name="connsiteX5" fmla="*/ 246881 w 509324"/>
              <a:gd name="connsiteY5" fmla="*/ 564444 h 565922"/>
              <a:gd name="connsiteX6" fmla="*/ 0 w 509324"/>
              <a:gd name="connsiteY6" fmla="*/ 254662 h 565922"/>
              <a:gd name="connsiteX7" fmla="*/ 0 w 509324"/>
              <a:gd name="connsiteY7" fmla="*/ 106109 h 565922"/>
              <a:gd name="connsiteX8" fmla="*/ 21222 w 509324"/>
              <a:gd name="connsiteY8" fmla="*/ 84887 h 565922"/>
              <a:gd name="connsiteX9" fmla="*/ 241929 w 509324"/>
              <a:gd name="connsiteY9" fmla="*/ 4244 h 565922"/>
              <a:gd name="connsiteX10" fmla="*/ 267395 w 509324"/>
              <a:gd name="connsiteY10" fmla="*/ 4244 h 565922"/>
              <a:gd name="connsiteX11" fmla="*/ 254662 w 509324"/>
              <a:gd name="connsiteY11" fmla="*/ 396141 h 565922"/>
              <a:gd name="connsiteX12" fmla="*/ 233440 w 509324"/>
              <a:gd name="connsiteY12" fmla="*/ 417363 h 565922"/>
              <a:gd name="connsiteX13" fmla="*/ 254662 w 509324"/>
              <a:gd name="connsiteY13" fmla="*/ 438585 h 565922"/>
              <a:gd name="connsiteX14" fmla="*/ 275884 w 509324"/>
              <a:gd name="connsiteY14" fmla="*/ 417363 h 565922"/>
              <a:gd name="connsiteX15" fmla="*/ 254662 w 509324"/>
              <a:gd name="connsiteY15" fmla="*/ 396141 h 565922"/>
              <a:gd name="connsiteX16" fmla="*/ 254662 w 509324"/>
              <a:gd name="connsiteY16" fmla="*/ 140970 h 565922"/>
              <a:gd name="connsiteX17" fmla="*/ 233638 w 509324"/>
              <a:gd name="connsiteY17" fmla="*/ 159305 h 565922"/>
              <a:gd name="connsiteX18" fmla="*/ 233440 w 509324"/>
              <a:gd name="connsiteY18" fmla="*/ 162191 h 565922"/>
              <a:gd name="connsiteX19" fmla="*/ 233440 w 509324"/>
              <a:gd name="connsiteY19" fmla="*/ 346114 h 565922"/>
              <a:gd name="connsiteX20" fmla="*/ 233638 w 509324"/>
              <a:gd name="connsiteY20" fmla="*/ 349000 h 565922"/>
              <a:gd name="connsiteX21" fmla="*/ 257555 w 509324"/>
              <a:gd name="connsiteY21" fmla="*/ 367131 h 565922"/>
              <a:gd name="connsiteX22" fmla="*/ 275686 w 509324"/>
              <a:gd name="connsiteY22" fmla="*/ 349000 h 565922"/>
              <a:gd name="connsiteX23" fmla="*/ 275884 w 509324"/>
              <a:gd name="connsiteY23" fmla="*/ 346114 h 565922"/>
              <a:gd name="connsiteX24" fmla="*/ 275884 w 509324"/>
              <a:gd name="connsiteY24" fmla="*/ 162191 h 565922"/>
              <a:gd name="connsiteX25" fmla="*/ 275686 w 509324"/>
              <a:gd name="connsiteY25" fmla="*/ 159305 h 565922"/>
              <a:gd name="connsiteX26" fmla="*/ 254662 w 509324"/>
              <a:gd name="connsiteY26" fmla="*/ 140970 h 5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9324" h="565922">
                <a:moveTo>
                  <a:pt x="267395" y="4244"/>
                </a:moveTo>
                <a:cubicBezTo>
                  <a:pt x="339323" y="58204"/>
                  <a:pt x="412751" y="84887"/>
                  <a:pt x="488102" y="84887"/>
                </a:cubicBezTo>
                <a:cubicBezTo>
                  <a:pt x="499823" y="84887"/>
                  <a:pt x="509324" y="94389"/>
                  <a:pt x="509324" y="106109"/>
                </a:cubicBezTo>
                <a:lnTo>
                  <a:pt x="509324" y="254662"/>
                </a:lnTo>
                <a:cubicBezTo>
                  <a:pt x="509324" y="396169"/>
                  <a:pt x="425625" y="500156"/>
                  <a:pt x="262443" y="564444"/>
                </a:cubicBezTo>
                <a:cubicBezTo>
                  <a:pt x="257443" y="566415"/>
                  <a:pt x="251881" y="566415"/>
                  <a:pt x="246881" y="564444"/>
                </a:cubicBezTo>
                <a:cubicBezTo>
                  <a:pt x="83699" y="500156"/>
                  <a:pt x="0" y="396141"/>
                  <a:pt x="0" y="254662"/>
                </a:cubicBezTo>
                <a:lnTo>
                  <a:pt x="0" y="106109"/>
                </a:lnTo>
                <a:cubicBezTo>
                  <a:pt x="0" y="94389"/>
                  <a:pt x="9501" y="84887"/>
                  <a:pt x="21222" y="84887"/>
                </a:cubicBezTo>
                <a:cubicBezTo>
                  <a:pt x="96574" y="84887"/>
                  <a:pt x="170001" y="58204"/>
                  <a:pt x="241929" y="4244"/>
                </a:cubicBezTo>
                <a:cubicBezTo>
                  <a:pt x="249475" y="-1415"/>
                  <a:pt x="259850" y="-1415"/>
                  <a:pt x="267395" y="4244"/>
                </a:cubicBezTo>
                <a:close/>
                <a:moveTo>
                  <a:pt x="254662" y="396141"/>
                </a:moveTo>
                <a:cubicBezTo>
                  <a:pt x="242942" y="396141"/>
                  <a:pt x="233440" y="405642"/>
                  <a:pt x="233440" y="417363"/>
                </a:cubicBezTo>
                <a:cubicBezTo>
                  <a:pt x="233440" y="429083"/>
                  <a:pt x="242942" y="438585"/>
                  <a:pt x="254662" y="438585"/>
                </a:cubicBezTo>
                <a:cubicBezTo>
                  <a:pt x="266383" y="438585"/>
                  <a:pt x="275884" y="429083"/>
                  <a:pt x="275884" y="417363"/>
                </a:cubicBezTo>
                <a:cubicBezTo>
                  <a:pt x="275884" y="405642"/>
                  <a:pt x="266383" y="396141"/>
                  <a:pt x="254662" y="396141"/>
                </a:cubicBezTo>
                <a:close/>
                <a:moveTo>
                  <a:pt x="254662" y="140970"/>
                </a:moveTo>
                <a:cubicBezTo>
                  <a:pt x="244057" y="140970"/>
                  <a:pt x="235081" y="148799"/>
                  <a:pt x="233638" y="159305"/>
                </a:cubicBezTo>
                <a:lnTo>
                  <a:pt x="233440" y="162191"/>
                </a:lnTo>
                <a:lnTo>
                  <a:pt x="233440" y="346114"/>
                </a:lnTo>
                <a:lnTo>
                  <a:pt x="233638" y="349000"/>
                </a:lnTo>
                <a:cubicBezTo>
                  <a:pt x="235236" y="360611"/>
                  <a:pt x="245944" y="368729"/>
                  <a:pt x="257555" y="367131"/>
                </a:cubicBezTo>
                <a:cubicBezTo>
                  <a:pt x="266979" y="365835"/>
                  <a:pt x="274389" y="358425"/>
                  <a:pt x="275686" y="349000"/>
                </a:cubicBezTo>
                <a:lnTo>
                  <a:pt x="275884" y="346114"/>
                </a:lnTo>
                <a:lnTo>
                  <a:pt x="275884" y="162191"/>
                </a:lnTo>
                <a:lnTo>
                  <a:pt x="275686" y="159305"/>
                </a:lnTo>
                <a:cubicBezTo>
                  <a:pt x="274244" y="148799"/>
                  <a:pt x="265267" y="140970"/>
                  <a:pt x="254662" y="140970"/>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4" name="Graphic 14">
            <a:extLst>
              <a:ext uri="{FF2B5EF4-FFF2-40B4-BE49-F238E27FC236}">
                <a16:creationId xmlns:a16="http://schemas.microsoft.com/office/drawing/2014/main" id="{2D1D025E-A265-8A31-8F13-ED788E10513D}"/>
              </a:ext>
              <a:ext uri="{C183D7F6-B498-43B3-948B-1728B52AA6E4}">
                <adec:decorative xmlns:adec="http://schemas.microsoft.com/office/drawing/2017/decorative" val="1"/>
              </a:ext>
            </a:extLst>
          </p:cNvPr>
          <p:cNvSpPr/>
          <p:nvPr/>
        </p:nvSpPr>
        <p:spPr>
          <a:xfrm>
            <a:off x="5084808" y="3609793"/>
            <a:ext cx="565908" cy="452735"/>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5" name="Graphic 18">
            <a:extLst>
              <a:ext uri="{FF2B5EF4-FFF2-40B4-BE49-F238E27FC236}">
                <a16:creationId xmlns:a16="http://schemas.microsoft.com/office/drawing/2014/main" id="{39C6FC69-F6D6-285C-D4DE-43960DB15B7D}"/>
              </a:ext>
              <a:ext uri="{C183D7F6-B498-43B3-948B-1728B52AA6E4}">
                <adec:decorative xmlns:adec="http://schemas.microsoft.com/office/drawing/2017/decorative" val="1"/>
              </a:ext>
            </a:extLst>
          </p:cNvPr>
          <p:cNvSpPr/>
          <p:nvPr/>
        </p:nvSpPr>
        <p:spPr>
          <a:xfrm>
            <a:off x="5084804" y="1664169"/>
            <a:ext cx="565916" cy="565977"/>
          </a:xfrm>
          <a:custGeom>
            <a:avLst/>
            <a:gdLst>
              <a:gd name="connsiteX0" fmla="*/ 565916 w 565916"/>
              <a:gd name="connsiteY0" fmla="*/ 282958 h 565977"/>
              <a:gd name="connsiteX1" fmla="*/ 282958 w 565916"/>
              <a:gd name="connsiteY1" fmla="*/ 0 h 565977"/>
              <a:gd name="connsiteX2" fmla="*/ 0 w 565916"/>
              <a:gd name="connsiteY2" fmla="*/ 282958 h 565977"/>
              <a:gd name="connsiteX3" fmla="*/ 32399 w 565916"/>
              <a:gd name="connsiteY3" fmla="*/ 414533 h 565977"/>
              <a:gd name="connsiteX4" fmla="*/ 821 w 565916"/>
              <a:gd name="connsiteY4" fmla="*/ 535894 h 565977"/>
              <a:gd name="connsiteX5" fmla="*/ 18072 w 565916"/>
              <a:gd name="connsiteY5" fmla="*/ 565208 h 565977"/>
              <a:gd name="connsiteX6" fmla="*/ 30135 w 565916"/>
              <a:gd name="connsiteY6" fmla="*/ 565208 h 565977"/>
              <a:gd name="connsiteX7" fmla="*/ 151524 w 565916"/>
              <a:gd name="connsiteY7" fmla="*/ 533602 h 565977"/>
              <a:gd name="connsiteX8" fmla="*/ 282958 w 565916"/>
              <a:gd name="connsiteY8" fmla="*/ 565916 h 565977"/>
              <a:gd name="connsiteX9" fmla="*/ 565916 w 565916"/>
              <a:gd name="connsiteY9" fmla="*/ 282958 h 565977"/>
              <a:gd name="connsiteX10" fmla="*/ 282958 w 565916"/>
              <a:gd name="connsiteY10" fmla="*/ 127388 h 565977"/>
              <a:gd name="connsiteX11" fmla="*/ 304180 w 565916"/>
              <a:gd name="connsiteY11" fmla="*/ 148610 h 565977"/>
              <a:gd name="connsiteX12" fmla="*/ 304180 w 565916"/>
              <a:gd name="connsiteY12" fmla="*/ 325458 h 565977"/>
              <a:gd name="connsiteX13" fmla="*/ 282958 w 565916"/>
              <a:gd name="connsiteY13" fmla="*/ 346680 h 565977"/>
              <a:gd name="connsiteX14" fmla="*/ 261736 w 565916"/>
              <a:gd name="connsiteY14" fmla="*/ 325458 h 565977"/>
              <a:gd name="connsiteX15" fmla="*/ 261736 w 565916"/>
              <a:gd name="connsiteY15" fmla="*/ 148610 h 565977"/>
              <a:gd name="connsiteX16" fmla="*/ 282958 w 565916"/>
              <a:gd name="connsiteY16" fmla="*/ 127388 h 565977"/>
              <a:gd name="connsiteX17" fmla="*/ 311254 w 565916"/>
              <a:gd name="connsiteY17" fmla="*/ 410261 h 565977"/>
              <a:gd name="connsiteX18" fmla="*/ 282958 w 565916"/>
              <a:gd name="connsiteY18" fmla="*/ 438556 h 565977"/>
              <a:gd name="connsiteX19" fmla="*/ 254662 w 565916"/>
              <a:gd name="connsiteY19" fmla="*/ 410261 h 565977"/>
              <a:gd name="connsiteX20" fmla="*/ 282958 w 565916"/>
              <a:gd name="connsiteY20" fmla="*/ 381965 h 565977"/>
              <a:gd name="connsiteX21" fmla="*/ 311254 w 565916"/>
              <a:gd name="connsiteY21" fmla="*/ 410261 h 5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916" h="565977">
                <a:moveTo>
                  <a:pt x="565916" y="282958"/>
                </a:moveTo>
                <a:cubicBezTo>
                  <a:pt x="565916" y="126680"/>
                  <a:pt x="439236" y="0"/>
                  <a:pt x="282958" y="0"/>
                </a:cubicBezTo>
                <a:cubicBezTo>
                  <a:pt x="126681" y="0"/>
                  <a:pt x="0" y="126680"/>
                  <a:pt x="0" y="282958"/>
                </a:cubicBezTo>
                <a:cubicBezTo>
                  <a:pt x="-62" y="328799"/>
                  <a:pt x="11059" y="373963"/>
                  <a:pt x="32399" y="414533"/>
                </a:cubicBezTo>
                <a:lnTo>
                  <a:pt x="821" y="535894"/>
                </a:lnTo>
                <a:cubicBezTo>
                  <a:pt x="-2510" y="548753"/>
                  <a:pt x="5213" y="561877"/>
                  <a:pt x="18072" y="565208"/>
                </a:cubicBezTo>
                <a:cubicBezTo>
                  <a:pt x="22028" y="566233"/>
                  <a:pt x="26180" y="566233"/>
                  <a:pt x="30135" y="565208"/>
                </a:cubicBezTo>
                <a:lnTo>
                  <a:pt x="151524" y="533602"/>
                </a:lnTo>
                <a:cubicBezTo>
                  <a:pt x="192060" y="554891"/>
                  <a:pt x="237172" y="565982"/>
                  <a:pt x="282958" y="565916"/>
                </a:cubicBezTo>
                <a:cubicBezTo>
                  <a:pt x="439236" y="565916"/>
                  <a:pt x="565916" y="439236"/>
                  <a:pt x="565916" y="282958"/>
                </a:cubicBezTo>
                <a:close/>
                <a:moveTo>
                  <a:pt x="282958" y="127388"/>
                </a:moveTo>
                <a:cubicBezTo>
                  <a:pt x="294679" y="127388"/>
                  <a:pt x="304180" y="136889"/>
                  <a:pt x="304180" y="148610"/>
                </a:cubicBezTo>
                <a:lnTo>
                  <a:pt x="304180" y="325458"/>
                </a:lnTo>
                <a:cubicBezTo>
                  <a:pt x="304180" y="337179"/>
                  <a:pt x="294679" y="346680"/>
                  <a:pt x="282958" y="346680"/>
                </a:cubicBezTo>
                <a:cubicBezTo>
                  <a:pt x="271238" y="346680"/>
                  <a:pt x="261736" y="337179"/>
                  <a:pt x="261736" y="325458"/>
                </a:cubicBezTo>
                <a:lnTo>
                  <a:pt x="261736" y="148610"/>
                </a:lnTo>
                <a:cubicBezTo>
                  <a:pt x="261736" y="136889"/>
                  <a:pt x="271238" y="127388"/>
                  <a:pt x="282958" y="127388"/>
                </a:cubicBezTo>
                <a:close/>
                <a:moveTo>
                  <a:pt x="311254" y="410261"/>
                </a:moveTo>
                <a:cubicBezTo>
                  <a:pt x="311254" y="425888"/>
                  <a:pt x="298586" y="438556"/>
                  <a:pt x="282958" y="438556"/>
                </a:cubicBezTo>
                <a:cubicBezTo>
                  <a:pt x="267331" y="438556"/>
                  <a:pt x="254662" y="425888"/>
                  <a:pt x="254662" y="410261"/>
                </a:cubicBezTo>
                <a:cubicBezTo>
                  <a:pt x="254662" y="394633"/>
                  <a:pt x="267331" y="381965"/>
                  <a:pt x="282958" y="381965"/>
                </a:cubicBezTo>
                <a:cubicBezTo>
                  <a:pt x="298586" y="381965"/>
                  <a:pt x="311254" y="394633"/>
                  <a:pt x="311254" y="41026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6" name="Graphic 20">
            <a:extLst>
              <a:ext uri="{FF2B5EF4-FFF2-40B4-BE49-F238E27FC236}">
                <a16:creationId xmlns:a16="http://schemas.microsoft.com/office/drawing/2014/main" id="{8A8C9058-54F8-028D-6582-162282FD693C}"/>
              </a:ext>
              <a:ext uri="{C183D7F6-B498-43B3-948B-1728B52AA6E4}">
                <adec:decorative xmlns:adec="http://schemas.microsoft.com/office/drawing/2017/decorative" val="1"/>
              </a:ext>
            </a:extLst>
          </p:cNvPr>
          <p:cNvSpPr/>
          <p:nvPr/>
        </p:nvSpPr>
        <p:spPr>
          <a:xfrm>
            <a:off x="5142626" y="5442175"/>
            <a:ext cx="508090" cy="495993"/>
          </a:xfrm>
          <a:custGeom>
            <a:avLst/>
            <a:gdLst>
              <a:gd name="connsiteX0" fmla="*/ 235899 w 508090"/>
              <a:gd name="connsiteY0" fmla="*/ 0 h 495993"/>
              <a:gd name="connsiteX1" fmla="*/ 254045 w 508090"/>
              <a:gd name="connsiteY1" fmla="*/ 18146 h 495993"/>
              <a:gd name="connsiteX2" fmla="*/ 254045 w 508090"/>
              <a:gd name="connsiteY2" fmla="*/ 24195 h 495993"/>
              <a:gd name="connsiteX3" fmla="*/ 405263 w 508090"/>
              <a:gd name="connsiteY3" fmla="*/ 24195 h 495993"/>
              <a:gd name="connsiteX4" fmla="*/ 483896 w 508090"/>
              <a:gd name="connsiteY4" fmla="*/ 102828 h 495993"/>
              <a:gd name="connsiteX5" fmla="*/ 483896 w 508090"/>
              <a:gd name="connsiteY5" fmla="*/ 266143 h 495993"/>
              <a:gd name="connsiteX6" fmla="*/ 477654 w 508090"/>
              <a:gd name="connsiteY6" fmla="*/ 266143 h 495993"/>
              <a:gd name="connsiteX7" fmla="*/ 393177 w 508090"/>
              <a:gd name="connsiteY7" fmla="*/ 169562 h 495993"/>
              <a:gd name="connsiteX8" fmla="*/ 296597 w 508090"/>
              <a:gd name="connsiteY8" fmla="*/ 254038 h 495993"/>
              <a:gd name="connsiteX9" fmla="*/ 325444 w 508090"/>
              <a:gd name="connsiteY9" fmla="*/ 326630 h 495993"/>
              <a:gd name="connsiteX10" fmla="*/ 302435 w 508090"/>
              <a:gd name="connsiteY10" fmla="*/ 326630 h 495993"/>
              <a:gd name="connsiteX11" fmla="*/ 241948 w 508090"/>
              <a:gd name="connsiteY11" fmla="*/ 387117 h 495993"/>
              <a:gd name="connsiteX12" fmla="*/ 241948 w 508090"/>
              <a:gd name="connsiteY12" fmla="*/ 399214 h 495993"/>
              <a:gd name="connsiteX13" fmla="*/ 242674 w 508090"/>
              <a:gd name="connsiteY13" fmla="*/ 411311 h 495993"/>
              <a:gd name="connsiteX14" fmla="*/ 183880 w 508090"/>
              <a:gd name="connsiteY14" fmla="*/ 411311 h 495993"/>
              <a:gd name="connsiteX15" fmla="*/ 128837 w 508090"/>
              <a:gd name="connsiteY15" fmla="*/ 477363 h 495993"/>
              <a:gd name="connsiteX16" fmla="*/ 103275 w 508090"/>
              <a:gd name="connsiteY16" fmla="*/ 479698 h 495993"/>
              <a:gd name="connsiteX17" fmla="*/ 100941 w 508090"/>
              <a:gd name="connsiteY17" fmla="*/ 454136 h 495993"/>
              <a:gd name="connsiteX18" fmla="*/ 136652 w 508090"/>
              <a:gd name="connsiteY18" fmla="*/ 411311 h 495993"/>
              <a:gd name="connsiteX19" fmla="*/ 78633 w 508090"/>
              <a:gd name="connsiteY19" fmla="*/ 411311 h 495993"/>
              <a:gd name="connsiteX20" fmla="*/ 0 w 508090"/>
              <a:gd name="connsiteY20" fmla="*/ 332678 h 495993"/>
              <a:gd name="connsiteX21" fmla="*/ 0 w 508090"/>
              <a:gd name="connsiteY21" fmla="*/ 102828 h 495993"/>
              <a:gd name="connsiteX22" fmla="*/ 78633 w 508090"/>
              <a:gd name="connsiteY22" fmla="*/ 24195 h 495993"/>
              <a:gd name="connsiteX23" fmla="*/ 217753 w 508090"/>
              <a:gd name="connsiteY23" fmla="*/ 24195 h 495993"/>
              <a:gd name="connsiteX24" fmla="*/ 217753 w 508090"/>
              <a:gd name="connsiteY24" fmla="*/ 18146 h 495993"/>
              <a:gd name="connsiteX25" fmla="*/ 235899 w 508090"/>
              <a:gd name="connsiteY25" fmla="*/ 0 h 495993"/>
              <a:gd name="connsiteX26" fmla="*/ 96779 w 508090"/>
              <a:gd name="connsiteY26" fmla="*/ 139120 h 495993"/>
              <a:gd name="connsiteX27" fmla="*/ 114925 w 508090"/>
              <a:gd name="connsiteY27" fmla="*/ 157266 h 495993"/>
              <a:gd name="connsiteX28" fmla="*/ 211704 w 508090"/>
              <a:gd name="connsiteY28" fmla="*/ 157266 h 495993"/>
              <a:gd name="connsiteX29" fmla="*/ 229851 w 508090"/>
              <a:gd name="connsiteY29" fmla="*/ 139120 h 495993"/>
              <a:gd name="connsiteX30" fmla="*/ 211704 w 508090"/>
              <a:gd name="connsiteY30" fmla="*/ 120974 h 495993"/>
              <a:gd name="connsiteX31" fmla="*/ 114925 w 508090"/>
              <a:gd name="connsiteY31" fmla="*/ 120974 h 495993"/>
              <a:gd name="connsiteX32" fmla="*/ 96779 w 508090"/>
              <a:gd name="connsiteY32" fmla="*/ 139120 h 495993"/>
              <a:gd name="connsiteX33" fmla="*/ 114925 w 508090"/>
              <a:gd name="connsiteY33" fmla="*/ 193558 h 495993"/>
              <a:gd name="connsiteX34" fmla="*/ 96779 w 508090"/>
              <a:gd name="connsiteY34" fmla="*/ 211704 h 495993"/>
              <a:gd name="connsiteX35" fmla="*/ 114925 w 508090"/>
              <a:gd name="connsiteY35" fmla="*/ 229851 h 495993"/>
              <a:gd name="connsiteX36" fmla="*/ 272191 w 508090"/>
              <a:gd name="connsiteY36" fmla="*/ 229851 h 495993"/>
              <a:gd name="connsiteX37" fmla="*/ 290338 w 508090"/>
              <a:gd name="connsiteY37" fmla="*/ 211704 h 495993"/>
              <a:gd name="connsiteX38" fmla="*/ 272191 w 508090"/>
              <a:gd name="connsiteY38" fmla="*/ 193558 h 495993"/>
              <a:gd name="connsiteX39" fmla="*/ 114925 w 508090"/>
              <a:gd name="connsiteY39" fmla="*/ 193558 h 495993"/>
              <a:gd name="connsiteX40" fmla="*/ 96779 w 508090"/>
              <a:gd name="connsiteY40" fmla="*/ 284289 h 495993"/>
              <a:gd name="connsiteX41" fmla="*/ 114925 w 508090"/>
              <a:gd name="connsiteY41" fmla="*/ 302435 h 495993"/>
              <a:gd name="connsiteX42" fmla="*/ 247997 w 508090"/>
              <a:gd name="connsiteY42" fmla="*/ 302435 h 495993"/>
              <a:gd name="connsiteX43" fmla="*/ 266143 w 508090"/>
              <a:gd name="connsiteY43" fmla="*/ 284289 h 495993"/>
              <a:gd name="connsiteX44" fmla="*/ 247997 w 508090"/>
              <a:gd name="connsiteY44" fmla="*/ 266143 h 495993"/>
              <a:gd name="connsiteX45" fmla="*/ 114925 w 508090"/>
              <a:gd name="connsiteY45" fmla="*/ 266143 h 495993"/>
              <a:gd name="connsiteX46" fmla="*/ 96779 w 508090"/>
              <a:gd name="connsiteY46" fmla="*/ 284289 h 495993"/>
              <a:gd name="connsiteX47" fmla="*/ 435506 w 508090"/>
              <a:gd name="connsiteY47" fmla="*/ 305750 h 495993"/>
              <a:gd name="connsiteX48" fmla="*/ 341449 w 508090"/>
              <a:gd name="connsiteY48" fmla="*/ 308472 h 495993"/>
              <a:gd name="connsiteX49" fmla="*/ 338727 w 508090"/>
              <a:gd name="connsiteY49" fmla="*/ 214414 h 495993"/>
              <a:gd name="connsiteX50" fmla="*/ 432784 w 508090"/>
              <a:gd name="connsiteY50" fmla="*/ 211692 h 495993"/>
              <a:gd name="connsiteX51" fmla="*/ 435506 w 508090"/>
              <a:gd name="connsiteY51" fmla="*/ 305750 h 495993"/>
              <a:gd name="connsiteX52" fmla="*/ 481476 w 508090"/>
              <a:gd name="connsiteY52" fmla="*/ 352131 h 495993"/>
              <a:gd name="connsiteX53" fmla="*/ 471798 w 508090"/>
              <a:gd name="connsiteY53" fmla="*/ 350824 h 495993"/>
              <a:gd name="connsiteX54" fmla="*/ 302435 w 508090"/>
              <a:gd name="connsiteY54" fmla="*/ 350824 h 495993"/>
              <a:gd name="connsiteX55" fmla="*/ 266143 w 508090"/>
              <a:gd name="connsiteY55" fmla="*/ 387117 h 495993"/>
              <a:gd name="connsiteX56" fmla="*/ 266143 w 508090"/>
              <a:gd name="connsiteY56" fmla="*/ 399214 h 495993"/>
              <a:gd name="connsiteX57" fmla="*/ 267111 w 508090"/>
              <a:gd name="connsiteY57" fmla="*/ 411311 h 495993"/>
              <a:gd name="connsiteX58" fmla="*/ 387117 w 508090"/>
              <a:gd name="connsiteY58" fmla="*/ 495993 h 495993"/>
              <a:gd name="connsiteX59" fmla="*/ 508091 w 508090"/>
              <a:gd name="connsiteY59" fmla="*/ 399214 h 495993"/>
              <a:gd name="connsiteX60" fmla="*/ 508091 w 508090"/>
              <a:gd name="connsiteY60" fmla="*/ 387117 h 495993"/>
              <a:gd name="connsiteX61" fmla="*/ 481476 w 508090"/>
              <a:gd name="connsiteY61" fmla="*/ 352131 h 49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8090" h="495993">
                <a:moveTo>
                  <a:pt x="235899" y="0"/>
                </a:moveTo>
                <a:cubicBezTo>
                  <a:pt x="245921" y="0"/>
                  <a:pt x="254045" y="8124"/>
                  <a:pt x="254045" y="18146"/>
                </a:cubicBezTo>
                <a:lnTo>
                  <a:pt x="254045" y="24195"/>
                </a:lnTo>
                <a:lnTo>
                  <a:pt x="405263" y="24195"/>
                </a:lnTo>
                <a:cubicBezTo>
                  <a:pt x="448691" y="24195"/>
                  <a:pt x="483896" y="59400"/>
                  <a:pt x="483896" y="102828"/>
                </a:cubicBezTo>
                <a:lnTo>
                  <a:pt x="483896" y="266143"/>
                </a:lnTo>
                <a:lnTo>
                  <a:pt x="477654" y="266143"/>
                </a:lnTo>
                <a:cubicBezTo>
                  <a:pt x="480996" y="216145"/>
                  <a:pt x="443175" y="172905"/>
                  <a:pt x="393177" y="169562"/>
                </a:cubicBezTo>
                <a:cubicBezTo>
                  <a:pt x="343180" y="166220"/>
                  <a:pt x="299939" y="204041"/>
                  <a:pt x="296597" y="254038"/>
                </a:cubicBezTo>
                <a:cubicBezTo>
                  <a:pt x="294771" y="281348"/>
                  <a:pt x="305371" y="308022"/>
                  <a:pt x="325444" y="326630"/>
                </a:cubicBezTo>
                <a:lnTo>
                  <a:pt x="302435" y="326630"/>
                </a:lnTo>
                <a:cubicBezTo>
                  <a:pt x="269029" y="326630"/>
                  <a:pt x="241948" y="353711"/>
                  <a:pt x="241948" y="387117"/>
                </a:cubicBezTo>
                <a:lnTo>
                  <a:pt x="241948" y="399214"/>
                </a:lnTo>
                <a:cubicBezTo>
                  <a:pt x="241948" y="403279"/>
                  <a:pt x="242190" y="407319"/>
                  <a:pt x="242674" y="411311"/>
                </a:cubicBezTo>
                <a:lnTo>
                  <a:pt x="183880" y="411311"/>
                </a:lnTo>
                <a:lnTo>
                  <a:pt x="128837" y="477363"/>
                </a:lnTo>
                <a:cubicBezTo>
                  <a:pt x="122423" y="485067"/>
                  <a:pt x="110979" y="486112"/>
                  <a:pt x="103275" y="479698"/>
                </a:cubicBezTo>
                <a:cubicBezTo>
                  <a:pt x="95572" y="473284"/>
                  <a:pt x="94527" y="461840"/>
                  <a:pt x="100941" y="454136"/>
                </a:cubicBezTo>
                <a:lnTo>
                  <a:pt x="136652" y="411311"/>
                </a:lnTo>
                <a:lnTo>
                  <a:pt x="78633" y="411311"/>
                </a:lnTo>
                <a:cubicBezTo>
                  <a:pt x="35205" y="411311"/>
                  <a:pt x="0" y="376106"/>
                  <a:pt x="0" y="332678"/>
                </a:cubicBezTo>
                <a:lnTo>
                  <a:pt x="0" y="102828"/>
                </a:lnTo>
                <a:cubicBezTo>
                  <a:pt x="0" y="59400"/>
                  <a:pt x="35205" y="24195"/>
                  <a:pt x="78633" y="24195"/>
                </a:cubicBezTo>
                <a:lnTo>
                  <a:pt x="217753" y="24195"/>
                </a:lnTo>
                <a:lnTo>
                  <a:pt x="217753" y="18146"/>
                </a:lnTo>
                <a:cubicBezTo>
                  <a:pt x="217753" y="8124"/>
                  <a:pt x="225877" y="0"/>
                  <a:pt x="235899" y="0"/>
                </a:cubicBezTo>
                <a:close/>
                <a:moveTo>
                  <a:pt x="96779" y="139120"/>
                </a:moveTo>
                <a:cubicBezTo>
                  <a:pt x="96779" y="149137"/>
                  <a:pt x="104909" y="157266"/>
                  <a:pt x="114925" y="157266"/>
                </a:cubicBezTo>
                <a:lnTo>
                  <a:pt x="211704" y="157266"/>
                </a:lnTo>
                <a:cubicBezTo>
                  <a:pt x="221726" y="157266"/>
                  <a:pt x="229851" y="149142"/>
                  <a:pt x="229851" y="139120"/>
                </a:cubicBezTo>
                <a:cubicBezTo>
                  <a:pt x="229851" y="129098"/>
                  <a:pt x="221726" y="120974"/>
                  <a:pt x="211704" y="120974"/>
                </a:cubicBezTo>
                <a:lnTo>
                  <a:pt x="114925" y="120974"/>
                </a:lnTo>
                <a:cubicBezTo>
                  <a:pt x="104903" y="120974"/>
                  <a:pt x="96779" y="129098"/>
                  <a:pt x="96779" y="139120"/>
                </a:cubicBezTo>
                <a:close/>
                <a:moveTo>
                  <a:pt x="114925" y="193558"/>
                </a:moveTo>
                <a:cubicBezTo>
                  <a:pt x="104903" y="193558"/>
                  <a:pt x="96779" y="201683"/>
                  <a:pt x="96779" y="211704"/>
                </a:cubicBezTo>
                <a:cubicBezTo>
                  <a:pt x="96779" y="221726"/>
                  <a:pt x="104903" y="229851"/>
                  <a:pt x="114925" y="229851"/>
                </a:cubicBezTo>
                <a:lnTo>
                  <a:pt x="272191" y="229851"/>
                </a:lnTo>
                <a:cubicBezTo>
                  <a:pt x="282213" y="229851"/>
                  <a:pt x="290338" y="221726"/>
                  <a:pt x="290338" y="211704"/>
                </a:cubicBezTo>
                <a:cubicBezTo>
                  <a:pt x="290338" y="201683"/>
                  <a:pt x="282213" y="193558"/>
                  <a:pt x="272191" y="193558"/>
                </a:cubicBezTo>
                <a:lnTo>
                  <a:pt x="114925" y="193558"/>
                </a:lnTo>
                <a:close/>
                <a:moveTo>
                  <a:pt x="96779" y="284289"/>
                </a:moveTo>
                <a:cubicBezTo>
                  <a:pt x="96779" y="294305"/>
                  <a:pt x="104909" y="302435"/>
                  <a:pt x="114925" y="302435"/>
                </a:cubicBezTo>
                <a:lnTo>
                  <a:pt x="247997" y="302435"/>
                </a:lnTo>
                <a:cubicBezTo>
                  <a:pt x="258018" y="302435"/>
                  <a:pt x="266143" y="294311"/>
                  <a:pt x="266143" y="284289"/>
                </a:cubicBezTo>
                <a:cubicBezTo>
                  <a:pt x="266143" y="274267"/>
                  <a:pt x="258018" y="266143"/>
                  <a:pt x="247997" y="266143"/>
                </a:cubicBezTo>
                <a:lnTo>
                  <a:pt x="114925" y="266143"/>
                </a:lnTo>
                <a:cubicBezTo>
                  <a:pt x="104903" y="266143"/>
                  <a:pt x="96779" y="274267"/>
                  <a:pt x="96779" y="284289"/>
                </a:cubicBezTo>
                <a:close/>
                <a:moveTo>
                  <a:pt x="435506" y="305750"/>
                </a:moveTo>
                <a:cubicBezTo>
                  <a:pt x="410285" y="332474"/>
                  <a:pt x="368174" y="333693"/>
                  <a:pt x="341449" y="308472"/>
                </a:cubicBezTo>
                <a:cubicBezTo>
                  <a:pt x="314724" y="283250"/>
                  <a:pt x="313506" y="241139"/>
                  <a:pt x="338727" y="214414"/>
                </a:cubicBezTo>
                <a:cubicBezTo>
                  <a:pt x="363949" y="187689"/>
                  <a:pt x="406060" y="186471"/>
                  <a:pt x="432784" y="211692"/>
                </a:cubicBezTo>
                <a:cubicBezTo>
                  <a:pt x="459509" y="236914"/>
                  <a:pt x="460728" y="279025"/>
                  <a:pt x="435506" y="305750"/>
                </a:cubicBezTo>
                <a:close/>
                <a:moveTo>
                  <a:pt x="481476" y="352131"/>
                </a:moveTo>
                <a:cubicBezTo>
                  <a:pt x="478324" y="351262"/>
                  <a:pt x="475068" y="350823"/>
                  <a:pt x="471798" y="350824"/>
                </a:cubicBezTo>
                <a:lnTo>
                  <a:pt x="302435" y="350824"/>
                </a:lnTo>
                <a:cubicBezTo>
                  <a:pt x="282391" y="350824"/>
                  <a:pt x="266143" y="367073"/>
                  <a:pt x="266143" y="387117"/>
                </a:cubicBezTo>
                <a:lnTo>
                  <a:pt x="266143" y="399214"/>
                </a:lnTo>
                <a:cubicBezTo>
                  <a:pt x="266143" y="403255"/>
                  <a:pt x="266457" y="407295"/>
                  <a:pt x="267111" y="411311"/>
                </a:cubicBezTo>
                <a:cubicBezTo>
                  <a:pt x="273982" y="454862"/>
                  <a:pt x="317557" y="495993"/>
                  <a:pt x="387117" y="495993"/>
                </a:cubicBezTo>
                <a:cubicBezTo>
                  <a:pt x="463088" y="495993"/>
                  <a:pt x="508091" y="446902"/>
                  <a:pt x="508091" y="399214"/>
                </a:cubicBezTo>
                <a:lnTo>
                  <a:pt x="508091" y="387117"/>
                </a:lnTo>
                <a:cubicBezTo>
                  <a:pt x="508094" y="370797"/>
                  <a:pt x="497205" y="356483"/>
                  <a:pt x="481476" y="35213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7" name="Oval 29">
            <a:extLst>
              <a:ext uri="{FF2B5EF4-FFF2-40B4-BE49-F238E27FC236}">
                <a16:creationId xmlns:a16="http://schemas.microsoft.com/office/drawing/2014/main" id="{5A8094A1-9EBC-539C-D914-C393AABA8492}"/>
              </a:ext>
            </a:extLst>
          </p:cNvPr>
          <p:cNvSpPr/>
          <p:nvPr/>
        </p:nvSpPr>
        <p:spPr bwMode="auto">
          <a:xfrm>
            <a:off x="5122076" y="4439929"/>
            <a:ext cx="508087" cy="508087"/>
          </a:xfrm>
          <a:prstGeom prst="ellipse">
            <a:avLst/>
          </a:pr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err="1">
              <a:ln w="3175">
                <a:noFill/>
              </a:ln>
              <a:effectLst/>
              <a:uLnTx/>
              <a:uFillTx/>
              <a:latin typeface="Segoe UI Semibold"/>
              <a:ea typeface="+mn-ea"/>
              <a:cs typeface="Segoe UI" pitchFamily="34" charset="0"/>
            </a:endParaRPr>
          </a:p>
        </p:txBody>
      </p:sp>
      <p:sp>
        <p:nvSpPr>
          <p:cNvPr id="38" name="Arc 37">
            <a:extLst>
              <a:ext uri="{FF2B5EF4-FFF2-40B4-BE49-F238E27FC236}">
                <a16:creationId xmlns:a16="http://schemas.microsoft.com/office/drawing/2014/main" id="{BA8C0F10-B116-C651-AE68-7841FC013B08}"/>
              </a:ext>
            </a:extLst>
          </p:cNvPr>
          <p:cNvSpPr/>
          <p:nvPr/>
        </p:nvSpPr>
        <p:spPr>
          <a:xfrm rot="16200000">
            <a:off x="5298636" y="4561317"/>
            <a:ext cx="252806" cy="265314"/>
          </a:xfrm>
          <a:prstGeom prst="arc">
            <a:avLst>
              <a:gd name="adj1" fmla="val 10812548"/>
              <a:gd name="adj2" fmla="val 0"/>
            </a:avLst>
          </a:prstGeom>
          <a:noFill/>
          <a:ln w="53975" cap="rnd" cmpd="sng" algn="ctr">
            <a:solidFill>
              <a:srgbClr val="091F2C"/>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Sans Text"/>
            </a:endParaRPr>
          </a:p>
        </p:txBody>
      </p:sp>
    </p:spTree>
    <p:extLst>
      <p:ext uri="{BB962C8B-B14F-4D97-AF65-F5344CB8AC3E}">
        <p14:creationId xmlns:p14="http://schemas.microsoft.com/office/powerpoint/2010/main" val="34332162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09816F-01FB-0447-25BD-7EEBF0795CDE}"/>
              </a:ext>
            </a:extLst>
          </p:cNvPr>
          <p:cNvSpPr>
            <a:spLocks noGrp="1"/>
          </p:cNvSpPr>
          <p:nvPr>
            <p:ph type="title"/>
          </p:nvPr>
        </p:nvSpPr>
        <p:spPr>
          <a:xfrm>
            <a:off x="588263" y="457200"/>
            <a:ext cx="11018520" cy="492443"/>
          </a:xfrm>
        </p:spPr>
        <p:txBody>
          <a:bodyPr/>
          <a:lstStyle/>
          <a:p>
            <a:r>
              <a:rPr lang="en-US">
                <a:cs typeface="Segoe UI"/>
              </a:rPr>
              <a:t>Map potential</a:t>
            </a:r>
            <a:r>
              <a:rPr lang="en-US" sz="3200">
                <a:cs typeface="Segoe UI"/>
              </a:rPr>
              <a:t> risks</a:t>
            </a:r>
          </a:p>
        </p:txBody>
      </p:sp>
      <p:sp>
        <p:nvSpPr>
          <p:cNvPr id="3" name="Espace réservé du texte 2">
            <a:extLst>
              <a:ext uri="{FF2B5EF4-FFF2-40B4-BE49-F238E27FC236}">
                <a16:creationId xmlns:a16="http://schemas.microsoft.com/office/drawing/2014/main" id="{BEF2D804-2AEC-A9CF-CC9A-12807736DBAD}"/>
              </a:ext>
            </a:extLst>
          </p:cNvPr>
          <p:cNvSpPr>
            <a:spLocks noGrp="1"/>
          </p:cNvSpPr>
          <p:nvPr>
            <p:ph type="body" sz="quarter" idx="10"/>
          </p:nvPr>
        </p:nvSpPr>
        <p:spPr>
          <a:xfrm>
            <a:off x="586389" y="1434370"/>
            <a:ext cx="11268153" cy="4031873"/>
          </a:xfrm>
        </p:spPr>
        <p:txBody>
          <a:bodyPr/>
          <a:lstStyle/>
          <a:p>
            <a:r>
              <a:rPr lang="en-US" sz="2400" dirty="0"/>
              <a:t>Identify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risks that are relevant </a:t>
            </a:r>
            <a:r>
              <a:rPr lang="en-US" sz="2400" dirty="0"/>
              <a:t>in the intended scenario(s)</a:t>
            </a:r>
          </a:p>
          <a:p>
            <a:pPr marL="742950" lvl="1" indent="-514350">
              <a:buFont typeface="+mj-lt"/>
              <a:buAutoNum type="arabicPeriod"/>
            </a:pPr>
            <a:r>
              <a:rPr lang="en-US" dirty="0"/>
              <a:t>Review list of potential risks presented by LLMs and MMMs in general and identify which ones are relevant to the scenario(s)</a:t>
            </a:r>
          </a:p>
          <a:p>
            <a:pPr marL="742950" lvl="1" indent="-514350">
              <a:buFont typeface="+mj-lt"/>
              <a:buAutoNum type="arabicPeriod"/>
            </a:pPr>
            <a:r>
              <a:rPr lang="en-US" dirty="0"/>
              <a:t>Identify any additional risks or increased scope of risk presented by the specific model (e.g., </a:t>
            </a:r>
            <a:r>
              <a:rPr lang="en-US" dirty="0">
                <a:hlinkClick r:id="rId3"/>
              </a:rPr>
              <a:t>GPT-4</a:t>
            </a:r>
            <a:r>
              <a:rPr lang="en-US" dirty="0"/>
              <a:t>, etc.) being integrated for a specific scenario</a:t>
            </a:r>
          </a:p>
          <a:p>
            <a:pPr marL="742950" lvl="1" indent="-514350">
              <a:buFont typeface="+mj-lt"/>
              <a:buAutoNum type="arabicPeriod"/>
            </a:pPr>
            <a:r>
              <a:rPr lang="en-US" dirty="0"/>
              <a:t>Identify any additional risks or increased scope of risk presented by the specific product scenarios via a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Responsible AI Impact Assessment</a:t>
            </a:r>
            <a:r>
              <a:rPr lang="en-US" dirty="0"/>
              <a:t>.  </a:t>
            </a:r>
          </a:p>
          <a:p>
            <a:pPr>
              <a:spcBef>
                <a:spcPts val="1200"/>
              </a:spcBef>
            </a:pPr>
            <a:r>
              <a:rPr lang="en-US" sz="2400" dirty="0"/>
              <a:t>Prioritize risks based on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levels of risk and prevalence</a:t>
            </a:r>
          </a:p>
          <a:p>
            <a:pPr>
              <a:spcBef>
                <a:spcPts val="1200"/>
              </a:spcBef>
            </a:pPr>
            <a:r>
              <a:rPr lang="en-US" sz="2400" dirty="0"/>
              <a:t>Conduct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AI red team testing </a:t>
            </a:r>
            <a:r>
              <a:rPr lang="en-US" sz="2400" dirty="0"/>
              <a:t>to test and verify the presence of risks</a:t>
            </a:r>
          </a:p>
          <a:p>
            <a:pPr>
              <a:spcBef>
                <a:spcPts val="1200"/>
              </a:spcBef>
            </a:pPr>
            <a:r>
              <a:rPr lang="en-US" sz="2400" dirty="0"/>
              <a:t>Document and share the details of identified risks, red teaming results</a:t>
            </a:r>
          </a:p>
        </p:txBody>
      </p:sp>
    </p:spTree>
    <p:extLst>
      <p:ext uri="{BB962C8B-B14F-4D97-AF65-F5344CB8AC3E}">
        <p14:creationId xmlns:p14="http://schemas.microsoft.com/office/powerpoint/2010/main" val="385765344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A064846B-923F-2FA9-EFC3-DCAA4AB24C63}"/>
              </a:ext>
            </a:extLst>
          </p:cNvPr>
          <p:cNvSpPr>
            <a:spLocks noGrp="1"/>
          </p:cNvSpPr>
          <p:nvPr>
            <p:ph type="title"/>
          </p:nvPr>
        </p:nvSpPr>
        <p:spPr>
          <a:xfrm>
            <a:off x="588263" y="457200"/>
            <a:ext cx="11018520" cy="492443"/>
          </a:xfrm>
        </p:spPr>
        <p:txBody>
          <a:bodyPr/>
          <a:lstStyle/>
          <a:p>
            <a:r>
              <a:rPr lang="en-US" sz="3200"/>
              <a:t>The term “Red Teaming” has evolved</a:t>
            </a:r>
          </a:p>
        </p:txBody>
      </p:sp>
      <p:sp>
        <p:nvSpPr>
          <p:cNvPr id="11" name="Espace réservé du texte 10">
            <a:extLst>
              <a:ext uri="{FF2B5EF4-FFF2-40B4-BE49-F238E27FC236}">
                <a16:creationId xmlns:a16="http://schemas.microsoft.com/office/drawing/2014/main" id="{7F3EB994-99A0-05C0-F3FC-BB8645D4109E}"/>
              </a:ext>
            </a:extLst>
          </p:cNvPr>
          <p:cNvSpPr>
            <a:spLocks noGrp="1"/>
          </p:cNvSpPr>
          <p:nvPr>
            <p:ph type="body" sz="quarter" idx="10"/>
          </p:nvPr>
        </p:nvSpPr>
        <p:spPr>
          <a:xfrm>
            <a:off x="586740" y="1271532"/>
            <a:ext cx="11018520" cy="1809726"/>
          </a:xfrm>
        </p:spPr>
        <p:txBody>
          <a:bodyPr/>
          <a:lstStyle/>
          <a:p>
            <a:r>
              <a:rPr lang="en-US" sz="2400"/>
              <a:t>The term Red Reaming has historically described emulating an advanced adversary trying to stealthily attack a system. </a:t>
            </a:r>
          </a:p>
          <a:p>
            <a:endParaRPr lang="en-US" sz="1100"/>
          </a:p>
          <a:p>
            <a:r>
              <a:rPr lang="en-US" sz="2400"/>
              <a:t>With the rise of AI and generative AI, the term has evolved to </a:t>
            </a:r>
            <a:r>
              <a:rPr lang="en-US" sz="2400" spc="-50">
                <a:ln w="3175">
                  <a:noFill/>
                </a:ln>
                <a:gradFill flip="none" rotWithShape="1">
                  <a:gsLst>
                    <a:gs pos="12000">
                      <a:srgbClr val="CD9AD0"/>
                    </a:gs>
                    <a:gs pos="87000">
                      <a:srgbClr val="8EC8E8"/>
                    </a:gs>
                  </a:gsLst>
                  <a:lin ang="10800000" scaled="1"/>
                  <a:tileRect/>
                </a:gradFill>
                <a:latin typeface="Segoe UI Semibold"/>
                <a:ea typeface="+mj-lt"/>
                <a:cs typeface="Segoe UI Semibold"/>
              </a:rPr>
              <a:t>include testing to uncover a wider range of harms</a:t>
            </a:r>
            <a:r>
              <a:rPr lang="en-US" sz="2400"/>
              <a:t>.</a:t>
            </a:r>
          </a:p>
        </p:txBody>
      </p:sp>
      <p:sp>
        <p:nvSpPr>
          <p:cNvPr id="18" name="Rectangle: Rounded Corners 4">
            <a:extLst>
              <a:ext uri="{FF2B5EF4-FFF2-40B4-BE49-F238E27FC236}">
                <a16:creationId xmlns:a16="http://schemas.microsoft.com/office/drawing/2014/main" id="{AE6D976B-6777-B8B1-1A84-3E12D216F133}"/>
              </a:ext>
              <a:ext uri="{C183D7F6-B498-43B3-948B-1728B52AA6E4}">
                <adec:decorative xmlns:adec="http://schemas.microsoft.com/office/drawing/2017/decorative" val="0"/>
              </a:ext>
            </a:extLst>
          </p:cNvPr>
          <p:cNvSpPr/>
          <p:nvPr/>
        </p:nvSpPr>
        <p:spPr bwMode="auto">
          <a:xfrm>
            <a:off x="586740" y="3596169"/>
            <a:ext cx="5125939" cy="2526712"/>
          </a:xfrm>
          <a:prstGeom prst="round2SameRect">
            <a:avLst>
              <a:gd name="adj1" fmla="val 0"/>
              <a:gd name="adj2" fmla="val 3933"/>
            </a:avLst>
          </a:prstGeom>
          <a:solidFill>
            <a:srgbClr val="F5F3F5"/>
          </a:solidFill>
          <a:ln w="57150" cap="flat" cmpd="sng" algn="ctr">
            <a:solidFill>
              <a:srgbClr val="E8A2DF"/>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Aims to identify</a:t>
            </a:r>
            <a:r>
              <a:rPr kumimoji="0" lang="en-US" sz="1400" b="1" i="0" u="none" strike="noStrike" kern="1200" cap="none" spc="0" normalizeH="0" noProof="0" dirty="0">
                <a:ln>
                  <a:noFill/>
                </a:ln>
                <a:effectLst/>
                <a:uLnTx/>
                <a:uFillTx/>
                <a:latin typeface="Segoe UI Semibold" panose="020B0702040204020203" pitchFamily="34" charset="0"/>
                <a:cs typeface="Segoe UI Semibold" panose="020B0702040204020203" pitchFamily="34" charset="0"/>
              </a:rPr>
              <a:t> security threats such as</a:t>
            </a:r>
            <a:r>
              <a:rPr kumimoji="0" lang="en-US" sz="1400"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t>
            </a:r>
            <a:endPar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a:p>
            <a:pPr marL="346075" marR="0" lvl="0" indent="-346075" algn="l" defTabSz="932296"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400" dirty="0">
                <a:cs typeface="Segoe UI Light" panose="020B0502040204020203" pitchFamily="34" charset="0"/>
              </a:rPr>
              <a:t>Jailbreaks (i.e., modifying or removing safeguards)</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XPIA (Cross-Prompt Injection Attacks)</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Training Data Exfiltration</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Stealing AI system weights, extracting the system message</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Generating malicious or vulnerable code</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a:t>
            </a:r>
            <a:endParaRPr kumimoji="0" lang="en-US" sz="1400" b="0" i="0" u="none" strike="noStrike" kern="1200" cap="none" spc="0" normalizeH="0" baseline="0" noProof="0" dirty="0">
              <a:ln>
                <a:noFill/>
              </a:ln>
              <a:effectLst/>
              <a:uLnTx/>
              <a:uFillTx/>
              <a:latin typeface="Segoe UI"/>
              <a:ea typeface="+mn-ea"/>
              <a:cs typeface="Segoe UI Light" panose="020B0502040204020203" pitchFamily="34" charset="0"/>
            </a:endParaRPr>
          </a:p>
        </p:txBody>
      </p:sp>
      <p:sp>
        <p:nvSpPr>
          <p:cNvPr id="21" name="TextBox 13">
            <a:extLst>
              <a:ext uri="{FF2B5EF4-FFF2-40B4-BE49-F238E27FC236}">
                <a16:creationId xmlns:a16="http://schemas.microsoft.com/office/drawing/2014/main" id="{D8045B60-EE85-931E-006E-EB8BBB99C63C}"/>
              </a:ext>
              <a:ext uri="{C183D7F6-B498-43B3-948B-1728B52AA6E4}">
                <adec:decorative xmlns:adec="http://schemas.microsoft.com/office/drawing/2017/decorative" val="1"/>
              </a:ext>
            </a:extLst>
          </p:cNvPr>
          <p:cNvSpPr txBox="1"/>
          <p:nvPr/>
        </p:nvSpPr>
        <p:spPr>
          <a:xfrm>
            <a:off x="1436180" y="3347561"/>
            <a:ext cx="2927158" cy="497216"/>
          </a:xfrm>
          <a:prstGeom prst="roundRect">
            <a:avLst>
              <a:gd name="adj" fmla="val 50000"/>
            </a:avLst>
          </a:pr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7">
              <a:defRPr/>
            </a:pPr>
            <a:r>
              <a:rPr lang="en-US" spc="20"/>
              <a:t>Probing for security</a:t>
            </a:r>
          </a:p>
        </p:txBody>
      </p:sp>
      <p:sp>
        <p:nvSpPr>
          <p:cNvPr id="22" name="Rectangle: Rounded Corners 4" descr="Dark container front">
            <a:extLst>
              <a:ext uri="{FF2B5EF4-FFF2-40B4-BE49-F238E27FC236}">
                <a16:creationId xmlns:a16="http://schemas.microsoft.com/office/drawing/2014/main" id="{3E47852F-7D19-F775-2F7F-C8219C8FA6AB}"/>
              </a:ext>
              <a:ext uri="{C183D7F6-B498-43B3-948B-1728B52AA6E4}">
                <adec:decorative xmlns:adec="http://schemas.microsoft.com/office/drawing/2017/decorative" val="0"/>
              </a:ext>
            </a:extLst>
          </p:cNvPr>
          <p:cNvSpPr/>
          <p:nvPr/>
        </p:nvSpPr>
        <p:spPr bwMode="auto">
          <a:xfrm>
            <a:off x="6554117" y="3574015"/>
            <a:ext cx="5125938" cy="2548866"/>
          </a:xfrm>
          <a:prstGeom prst="round2SameRect">
            <a:avLst>
              <a:gd name="adj1" fmla="val 0"/>
              <a:gd name="adj2" fmla="val 3933"/>
            </a:avLst>
          </a:prstGeom>
          <a:solidFill>
            <a:srgbClr val="F5F3F5"/>
          </a:solidFill>
          <a:ln w="57150" cap="flat" cmpd="sng" algn="ctr">
            <a:solidFill>
              <a:srgbClr val="8DC8E8"/>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346075" indent="-346075" defTabSz="932296">
              <a:spcAft>
                <a:spcPts val="400"/>
              </a:spcAft>
              <a:defRPr/>
            </a:pPr>
            <a:r>
              <a:rPr lang="en-US" sz="1400" b="1">
                <a:latin typeface="Segoe UI Semibold" panose="020B0702040204020203" pitchFamily="34" charset="0"/>
                <a:cs typeface="Segoe UI Semibold" panose="020B0702040204020203" pitchFamily="34" charset="0"/>
              </a:rPr>
              <a:t>Aims to identify harms such as:</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Harmful content (e.g., sexual content, glorification of violence)</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Fairness issues (e.g., stereotyping demographic groups) </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Advice giving in highly regulated domains </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3P Content regurgitation</a:t>
            </a:r>
          </a:p>
          <a:p>
            <a:pPr marL="346075" indent="-346075" defTabSz="932296">
              <a:spcAft>
                <a:spcPts val="400"/>
              </a:spcAft>
              <a:buFont typeface="Arial" panose="020B0604020202020204" pitchFamily="34" charset="0"/>
              <a:buChar char="•"/>
              <a:defRPr/>
            </a:pPr>
            <a:r>
              <a:rPr lang="fr-FR" sz="1400">
                <a:cs typeface="Segoe UI Light" panose="020B0502040204020203" pitchFamily="34" charset="0"/>
              </a:rPr>
              <a:t> …</a:t>
            </a:r>
            <a:endParaRPr lang="en-US" sz="1400">
              <a:cs typeface="Segoe UI Light" panose="020B0502040204020203" pitchFamily="34" charset="0"/>
            </a:endParaRPr>
          </a:p>
        </p:txBody>
      </p:sp>
      <p:sp>
        <p:nvSpPr>
          <p:cNvPr id="24" name="TextBox 21">
            <a:extLst>
              <a:ext uri="{FF2B5EF4-FFF2-40B4-BE49-F238E27FC236}">
                <a16:creationId xmlns:a16="http://schemas.microsoft.com/office/drawing/2014/main" id="{D454C94A-C29F-7D8A-FB2B-D8140BB16AA4}"/>
              </a:ext>
              <a:ext uri="{C183D7F6-B498-43B3-948B-1728B52AA6E4}">
                <adec:decorative xmlns:adec="http://schemas.microsoft.com/office/drawing/2017/decorative" val="1"/>
              </a:ext>
            </a:extLst>
          </p:cNvPr>
          <p:cNvSpPr txBox="1"/>
          <p:nvPr/>
        </p:nvSpPr>
        <p:spPr>
          <a:xfrm>
            <a:off x="6830444" y="3335964"/>
            <a:ext cx="2927159"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7">
              <a:defRPr/>
            </a:pPr>
            <a:r>
              <a:rPr lang="en-US"/>
              <a:t>Responsible AI Harms</a:t>
            </a:r>
            <a:endParaRPr lang="en-US" spc="20"/>
          </a:p>
        </p:txBody>
      </p:sp>
      <p:sp>
        <p:nvSpPr>
          <p:cNvPr id="3" name="ZoneTexte 2">
            <a:extLst>
              <a:ext uri="{FF2B5EF4-FFF2-40B4-BE49-F238E27FC236}">
                <a16:creationId xmlns:a16="http://schemas.microsoft.com/office/drawing/2014/main" id="{C1CD58EB-325D-548D-7A40-702BDF9534CD}"/>
              </a:ext>
            </a:extLst>
          </p:cNvPr>
          <p:cNvSpPr txBox="1"/>
          <p:nvPr/>
        </p:nvSpPr>
        <p:spPr>
          <a:xfrm>
            <a:off x="5818088" y="4257529"/>
            <a:ext cx="315310" cy="923330"/>
          </a:xfrm>
          <a:prstGeom prst="rect">
            <a:avLst/>
          </a:prstGeom>
          <a:noFill/>
        </p:spPr>
        <p:txBody>
          <a:bodyPr wrap="square" lIns="0" tIns="0" rIns="0" bIns="0" rtlCol="0">
            <a:spAutoFit/>
          </a:bodyPr>
          <a:lstStyle/>
          <a:p>
            <a:pPr algn="l"/>
            <a:r>
              <a:rPr lang="en-US" sz="6000">
                <a:latin typeface="+mj-lt"/>
              </a:rPr>
              <a:t>+</a:t>
            </a:r>
            <a:endParaRPr lang="en-US" sz="2000">
              <a:latin typeface="+mj-lt"/>
            </a:endParaRPr>
          </a:p>
        </p:txBody>
      </p:sp>
      <p:sp>
        <p:nvSpPr>
          <p:cNvPr id="2" name="ZoneTexte 1">
            <a:extLst>
              <a:ext uri="{FF2B5EF4-FFF2-40B4-BE49-F238E27FC236}">
                <a16:creationId xmlns:a16="http://schemas.microsoft.com/office/drawing/2014/main" id="{B303497C-8766-16DB-E33C-1602C9294D96}"/>
              </a:ext>
            </a:extLst>
          </p:cNvPr>
          <p:cNvSpPr txBox="1"/>
          <p:nvPr/>
        </p:nvSpPr>
        <p:spPr>
          <a:xfrm>
            <a:off x="514864" y="6377588"/>
            <a:ext cx="6812692" cy="338554"/>
          </a:xfrm>
          <a:prstGeom prst="rect">
            <a:avLst/>
          </a:prstGeom>
          <a:noFill/>
        </p:spPr>
        <p:txBody>
          <a:bodyPr wrap="square">
            <a:spAutoFit/>
          </a:bodyPr>
          <a:lstStyle/>
          <a:p>
            <a:r>
              <a:rPr lang="en-US" sz="1600" dirty="0"/>
              <a:t>See </a:t>
            </a:r>
            <a:r>
              <a:rPr lang="nn-NO" sz="1600" dirty="0">
                <a:hlinkClick r:id="rId3"/>
              </a:rPr>
              <a:t>Microsoft AI Red Team</a:t>
            </a:r>
            <a:endParaRPr lang="en-US" sz="1600" dirty="0"/>
          </a:p>
        </p:txBody>
      </p:sp>
    </p:spTree>
    <p:extLst>
      <p:ext uri="{BB962C8B-B14F-4D97-AF65-F5344CB8AC3E}">
        <p14:creationId xmlns:p14="http://schemas.microsoft.com/office/powerpoint/2010/main" val="2214099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6.25E-7 4.44444E-6 L -6.25E-7 0.03541 " pathEditMode="relative" rAng="0" ptsTypes="AA">
                                      <p:cBhvr>
                                        <p:cTn id="9" dur="700" spd="-100000" fill="hold"/>
                                        <p:tgtEl>
                                          <p:spTgt spid="21"/>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1.45833E-6 1.48148E-6 L 1.45833E-6 0.03542 " pathEditMode="relative" rAng="0" ptsTypes="AA">
                                      <p:cBhvr>
                                        <p:cTn id="14" dur="700" spd="-100000" fill="hold"/>
                                        <p:tgtEl>
                                          <p:spTgt spid="2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0"/>
                                  </p:stCondLst>
                                  <p:childTnLst>
                                    <p:animMotion origin="layout" path="M 3.54167E-6 -4.44444E-6 L 3.54167E-6 0.03542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grpId="1" nodeType="withEffect">
                                  <p:stCondLst>
                                    <p:cond delay="0"/>
                                  </p:stCondLst>
                                  <p:childTnLst>
                                    <p:animMotion origin="layout" path="M -3.33333E-6 -4.81481E-6 L -3.33333E-6 0.03542 " pathEditMode="relative" rAng="0" ptsTypes="AA">
                                      <p:cBhvr>
                                        <p:cTn id="24"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P spid="22" grpId="0" animBg="1"/>
      <p:bldP spid="22" grpId="1" animBg="1"/>
      <p:bldP spid="24" grpId="0" animBg="1"/>
      <p:bldP spid="2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E2F78-4C5C-7859-9212-90543493616E}"/>
              </a:ext>
            </a:extLst>
          </p:cNvPr>
          <p:cNvSpPr>
            <a:spLocks noGrp="1"/>
          </p:cNvSpPr>
          <p:nvPr>
            <p:ph type="title"/>
          </p:nvPr>
        </p:nvSpPr>
        <p:spPr>
          <a:xfrm>
            <a:off x="588263" y="457200"/>
            <a:ext cx="11018520" cy="492443"/>
          </a:xfrm>
        </p:spPr>
        <p:txBody>
          <a:bodyPr/>
          <a:lstStyle/>
          <a:p>
            <a:r>
              <a:rPr lang="en-US" sz="3200"/>
              <a:t>Measure prioritized risks</a:t>
            </a:r>
          </a:p>
        </p:txBody>
      </p:sp>
      <p:sp>
        <p:nvSpPr>
          <p:cNvPr id="3" name="Espace réservé du texte 2">
            <a:extLst>
              <a:ext uri="{FF2B5EF4-FFF2-40B4-BE49-F238E27FC236}">
                <a16:creationId xmlns:a16="http://schemas.microsoft.com/office/drawing/2014/main" id="{105666AB-BAE9-445D-89E9-6AD2F96F69ED}"/>
              </a:ext>
            </a:extLst>
          </p:cNvPr>
          <p:cNvSpPr>
            <a:spLocks noGrp="1"/>
          </p:cNvSpPr>
          <p:nvPr>
            <p:ph type="body" sz="quarter" idx="10"/>
          </p:nvPr>
        </p:nvSpPr>
        <p:spPr>
          <a:xfrm>
            <a:off x="588263" y="1596094"/>
            <a:ext cx="6152159" cy="3077766"/>
          </a:xfrm>
        </p:spPr>
        <p:txBody>
          <a:bodyPr/>
          <a:lstStyle/>
          <a:p>
            <a:pPr>
              <a:spcBef>
                <a:spcPts val="1200"/>
              </a:spcBef>
            </a:pPr>
            <a:r>
              <a:rPr lang="en-US" sz="2400" dirty="0"/>
              <a:t>Evaluation is an ongoing, iterative process with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manual and automatic testing</a:t>
            </a:r>
          </a:p>
          <a:p>
            <a:pPr marL="742950" lvl="1" indent="-514350">
              <a:spcBef>
                <a:spcPts val="1200"/>
              </a:spcBef>
              <a:buFont typeface="+mj-lt"/>
              <a:buAutoNum type="arabicPeriod"/>
            </a:pPr>
            <a:r>
              <a:rPr lang="en-US" sz="1600" dirty="0"/>
              <a:t>Create a set of input templates to build a measurement input prompt set for each identified and prioritized risk</a:t>
            </a:r>
          </a:p>
          <a:p>
            <a:pPr marL="742950" lvl="1" indent="-514350">
              <a:spcBef>
                <a:spcPts val="1200"/>
              </a:spcBef>
              <a:buFont typeface="+mj-lt"/>
              <a:buAutoNum type="arabicPeriod"/>
            </a:pPr>
            <a:r>
              <a:rPr lang="en-US" sz="1600" dirty="0"/>
              <a:t>Pass the inputs to the system and generate system outputs</a:t>
            </a:r>
          </a:p>
          <a:p>
            <a:pPr marL="742950" lvl="1" indent="-514350">
              <a:spcBef>
                <a:spcPts val="1200"/>
              </a:spcBef>
              <a:buFont typeface="+mj-lt"/>
              <a:buAutoNum type="arabicPeriod"/>
            </a:pPr>
            <a:r>
              <a:rPr lang="en-US" sz="1600" dirty="0"/>
              <a:t>Evaluate system outputs and report out results</a:t>
            </a:r>
          </a:p>
          <a:p>
            <a:pPr marL="742950" lvl="1" indent="-514350">
              <a:spcBef>
                <a:spcPts val="1200"/>
              </a:spcBef>
              <a:buFont typeface="+mj-lt"/>
              <a:buAutoNum type="arabicPeriod"/>
            </a:pPr>
            <a:r>
              <a:rPr lang="en-US" sz="1600" dirty="0"/>
              <a:t>Repeat measurement periodically, and after each significant change to the product, to assess mitigations and ensure there is no regression</a:t>
            </a:r>
            <a:endParaRPr lang="en-US" sz="2000" dirty="0"/>
          </a:p>
        </p:txBody>
      </p:sp>
      <p:cxnSp>
        <p:nvCxnSpPr>
          <p:cNvPr id="4" name="Straight Arrow Connector 64">
            <a:extLst>
              <a:ext uri="{FF2B5EF4-FFF2-40B4-BE49-F238E27FC236}">
                <a16:creationId xmlns:a16="http://schemas.microsoft.com/office/drawing/2014/main" id="{B369F165-8FE6-63FE-1F76-6CD445D07234}"/>
              </a:ext>
            </a:extLst>
          </p:cNvPr>
          <p:cNvCxnSpPr>
            <a:cxnSpLocks/>
          </p:cNvCxnSpPr>
          <p:nvPr/>
        </p:nvCxnSpPr>
        <p:spPr>
          <a:xfrm>
            <a:off x="9913797" y="2699121"/>
            <a:ext cx="0" cy="357059"/>
          </a:xfrm>
          <a:prstGeom prst="straightConnector1">
            <a:avLst/>
          </a:prstGeom>
          <a:ln w="31750" cap="rnd">
            <a:solidFill>
              <a:srgbClr val="8DC8E8"/>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5" name="Graphic 80">
            <a:extLst>
              <a:ext uri="{FF2B5EF4-FFF2-40B4-BE49-F238E27FC236}">
                <a16:creationId xmlns:a16="http://schemas.microsoft.com/office/drawing/2014/main" id="{AB771A2D-0258-278F-B82E-BC2BE3987CC2}"/>
              </a:ext>
            </a:extLst>
          </p:cNvPr>
          <p:cNvSpPr/>
          <p:nvPr/>
        </p:nvSpPr>
        <p:spPr>
          <a:xfrm>
            <a:off x="7787723" y="2439879"/>
            <a:ext cx="497439" cy="1935535"/>
          </a:xfrm>
          <a:custGeom>
            <a:avLst/>
            <a:gdLst>
              <a:gd name="connsiteX0" fmla="*/ 449199 w 449198"/>
              <a:gd name="connsiteY0" fmla="*/ 1981962 h 1981962"/>
              <a:gd name="connsiteX1" fmla="*/ 326993 w 449198"/>
              <a:gd name="connsiteY1" fmla="*/ 1981962 h 1981962"/>
              <a:gd name="connsiteX2" fmla="*/ 0 w 449198"/>
              <a:gd name="connsiteY2" fmla="*/ 1654778 h 1981962"/>
              <a:gd name="connsiteX3" fmla="*/ 0 w 449198"/>
              <a:gd name="connsiteY3" fmla="*/ 327184 h 1981962"/>
              <a:gd name="connsiteX4" fmla="*/ 326993 w 449198"/>
              <a:gd name="connsiteY4" fmla="*/ 0 h 1981962"/>
              <a:gd name="connsiteX5" fmla="*/ 449199 w 449198"/>
              <a:gd name="connsiteY5" fmla="*/ 0 h 198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198" h="1981962">
                <a:moveTo>
                  <a:pt x="449199" y="1981962"/>
                </a:moveTo>
                <a:lnTo>
                  <a:pt x="326993" y="1981962"/>
                </a:lnTo>
                <a:cubicBezTo>
                  <a:pt x="146399" y="1981962"/>
                  <a:pt x="0" y="1835468"/>
                  <a:pt x="0" y="1654778"/>
                </a:cubicBezTo>
                <a:lnTo>
                  <a:pt x="0" y="327184"/>
                </a:lnTo>
                <a:cubicBezTo>
                  <a:pt x="0" y="146495"/>
                  <a:pt x="146399" y="0"/>
                  <a:pt x="326993" y="0"/>
                </a:cubicBezTo>
                <a:lnTo>
                  <a:pt x="449199" y="0"/>
                </a:lnTo>
              </a:path>
            </a:pathLst>
          </a:custGeom>
          <a:noFill/>
          <a:ln w="31750" cap="flat">
            <a:solidFill>
              <a:srgbClr val="D59ED7"/>
            </a:solidFill>
            <a:prstDash val="solid"/>
            <a:miter/>
            <a:tailEnd type="arrow" w="lg" len="med"/>
          </a:ln>
        </p:spPr>
        <p:txBody>
          <a:bodyPr rtlCol="0" anchor="ctr"/>
          <a:lstStyle/>
          <a:p>
            <a:endParaRPr lang="en-US"/>
          </a:p>
        </p:txBody>
      </p:sp>
      <p:sp>
        <p:nvSpPr>
          <p:cNvPr id="6" name="TextBox 83">
            <a:extLst>
              <a:ext uri="{FF2B5EF4-FFF2-40B4-BE49-F238E27FC236}">
                <a16:creationId xmlns:a16="http://schemas.microsoft.com/office/drawing/2014/main" id="{0532A868-B30F-392B-F71C-BA23C851A0A6}"/>
              </a:ext>
            </a:extLst>
          </p:cNvPr>
          <p:cNvSpPr txBox="1"/>
          <p:nvPr/>
        </p:nvSpPr>
        <p:spPr>
          <a:xfrm rot="16200000">
            <a:off x="6920706" y="3205332"/>
            <a:ext cx="1087927" cy="307777"/>
          </a:xfrm>
          <a:prstGeom prst="rect">
            <a:avLst/>
          </a:prstGeom>
          <a:noFill/>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normalizeH="0" baseline="0" noProof="0">
                <a:uLnTx/>
                <a:uFillTx/>
                <a:ea typeface="+mn-ea"/>
                <a:cs typeface="+mn-cs"/>
              </a:rPr>
              <a:t>Learnings</a:t>
            </a:r>
          </a:p>
        </p:txBody>
      </p:sp>
      <p:sp>
        <p:nvSpPr>
          <p:cNvPr id="7" name="TextBox 21">
            <a:extLst>
              <a:ext uri="{FF2B5EF4-FFF2-40B4-BE49-F238E27FC236}">
                <a16:creationId xmlns:a16="http://schemas.microsoft.com/office/drawing/2014/main" id="{37464FB9-A849-B7E7-49EE-26AD893464E1}"/>
              </a:ext>
              <a:ext uri="{C183D7F6-B498-43B3-948B-1728B52AA6E4}">
                <adec:decorative xmlns:adec="http://schemas.microsoft.com/office/drawing/2017/decorative" val="1"/>
              </a:ext>
            </a:extLst>
          </p:cNvPr>
          <p:cNvSpPr txBox="1"/>
          <p:nvPr/>
        </p:nvSpPr>
        <p:spPr>
          <a:xfrm>
            <a:off x="8238156" y="2175863"/>
            <a:ext cx="3318572"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Define harms and create inputs</a:t>
            </a:r>
          </a:p>
        </p:txBody>
      </p:sp>
      <p:sp>
        <p:nvSpPr>
          <p:cNvPr id="8" name="TextBox 21">
            <a:extLst>
              <a:ext uri="{FF2B5EF4-FFF2-40B4-BE49-F238E27FC236}">
                <a16:creationId xmlns:a16="http://schemas.microsoft.com/office/drawing/2014/main" id="{7C1B2D04-38A9-9864-576E-D31345454F75}"/>
              </a:ext>
              <a:ext uri="{C183D7F6-B498-43B3-948B-1728B52AA6E4}">
                <adec:decorative xmlns:adec="http://schemas.microsoft.com/office/drawing/2017/decorative" val="1"/>
              </a:ext>
            </a:extLst>
          </p:cNvPr>
          <p:cNvSpPr txBox="1"/>
          <p:nvPr/>
        </p:nvSpPr>
        <p:spPr>
          <a:xfrm>
            <a:off x="8285165" y="3138497"/>
            <a:ext cx="3318572"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Generate system outputs</a:t>
            </a:r>
          </a:p>
        </p:txBody>
      </p:sp>
      <p:sp>
        <p:nvSpPr>
          <p:cNvPr id="9" name="TextBox 13">
            <a:extLst>
              <a:ext uri="{FF2B5EF4-FFF2-40B4-BE49-F238E27FC236}">
                <a16:creationId xmlns:a16="http://schemas.microsoft.com/office/drawing/2014/main" id="{6BC5AE83-4205-C480-77DE-F80F80C887D3}"/>
              </a:ext>
              <a:ext uri="{C183D7F6-B498-43B3-948B-1728B52AA6E4}">
                <adec:decorative xmlns:adec="http://schemas.microsoft.com/office/drawing/2017/decorative" val="1"/>
              </a:ext>
            </a:extLst>
          </p:cNvPr>
          <p:cNvSpPr txBox="1"/>
          <p:nvPr/>
        </p:nvSpPr>
        <p:spPr>
          <a:xfrm>
            <a:off x="8285162" y="4101131"/>
            <a:ext cx="3318571" cy="497216"/>
          </a:xfrm>
          <a:prstGeom prst="roundRect">
            <a:avLst>
              <a:gd name="adj" fmla="val 50000"/>
            </a:avLst>
          </a:pr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Evaluate system outputs</a:t>
            </a:r>
          </a:p>
        </p:txBody>
      </p:sp>
      <p:cxnSp>
        <p:nvCxnSpPr>
          <p:cNvPr id="10" name="Straight Arrow Connector 64">
            <a:extLst>
              <a:ext uri="{FF2B5EF4-FFF2-40B4-BE49-F238E27FC236}">
                <a16:creationId xmlns:a16="http://schemas.microsoft.com/office/drawing/2014/main" id="{A3A9104C-3330-A74A-A625-11B7F39B755D}"/>
              </a:ext>
            </a:extLst>
          </p:cNvPr>
          <p:cNvCxnSpPr>
            <a:cxnSpLocks/>
          </p:cNvCxnSpPr>
          <p:nvPr/>
        </p:nvCxnSpPr>
        <p:spPr>
          <a:xfrm>
            <a:off x="9926154" y="3668488"/>
            <a:ext cx="0" cy="357059"/>
          </a:xfrm>
          <a:prstGeom prst="straightConnector1">
            <a:avLst/>
          </a:prstGeom>
          <a:ln w="31750" cap="rnd">
            <a:solidFill>
              <a:srgbClr val="8DC8E8"/>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64">
            <a:extLst>
              <a:ext uri="{FF2B5EF4-FFF2-40B4-BE49-F238E27FC236}">
                <a16:creationId xmlns:a16="http://schemas.microsoft.com/office/drawing/2014/main" id="{75F94C2B-FB8F-3ED6-7BC9-10F016406E6A}"/>
              </a:ext>
            </a:extLst>
          </p:cNvPr>
          <p:cNvCxnSpPr>
            <a:cxnSpLocks/>
          </p:cNvCxnSpPr>
          <p:nvPr/>
        </p:nvCxnSpPr>
        <p:spPr>
          <a:xfrm>
            <a:off x="9950868" y="4682006"/>
            <a:ext cx="0" cy="357059"/>
          </a:xfrm>
          <a:prstGeom prst="straightConnector1">
            <a:avLst/>
          </a:prstGeom>
          <a:noFill/>
          <a:ln w="31750" cap="flat">
            <a:solidFill>
              <a:srgbClr val="D59ED7"/>
            </a:solidFill>
            <a:prstDash val="solid"/>
            <a:miter/>
            <a:tailEnd type="arrow" w="lg" len="med"/>
          </a:ln>
        </p:spPr>
      </p:cxnSp>
      <p:sp>
        <p:nvSpPr>
          <p:cNvPr id="12" name="TextBox 14">
            <a:extLst>
              <a:ext uri="{FF2B5EF4-FFF2-40B4-BE49-F238E27FC236}">
                <a16:creationId xmlns:a16="http://schemas.microsoft.com/office/drawing/2014/main" id="{8D0FCFD9-CDED-025A-2D85-8C67C4603CA3}"/>
              </a:ext>
            </a:extLst>
          </p:cNvPr>
          <p:cNvSpPr txBox="1"/>
          <p:nvPr/>
        </p:nvSpPr>
        <p:spPr>
          <a:xfrm>
            <a:off x="9265859" y="1596094"/>
            <a:ext cx="1263166" cy="307777"/>
          </a:xfrm>
          <a:prstGeom prst="rect">
            <a:avLst/>
          </a:prstGeom>
          <a:noFill/>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mj-lt"/>
                <a:ea typeface="+mn-ea"/>
                <a:cs typeface="+mn-cs"/>
              </a:rPr>
              <a:t>Challenges</a:t>
            </a:r>
            <a:endParaRPr kumimoji="0" lang="en-US" i="0" u="none" strike="noStrike" kern="1200" cap="none" spc="0" normalizeH="0" baseline="0" noProof="0">
              <a:ln>
                <a:noFill/>
              </a:ln>
              <a:effectLst/>
              <a:uLnTx/>
              <a:uFillTx/>
              <a:latin typeface="+mj-lt"/>
              <a:ea typeface="+mn-ea"/>
              <a:cs typeface="+mn-cs"/>
            </a:endParaRPr>
          </a:p>
        </p:txBody>
      </p:sp>
      <p:sp>
        <p:nvSpPr>
          <p:cNvPr id="13" name="TextBox 16">
            <a:extLst>
              <a:ext uri="{FF2B5EF4-FFF2-40B4-BE49-F238E27FC236}">
                <a16:creationId xmlns:a16="http://schemas.microsoft.com/office/drawing/2014/main" id="{50BFE31D-B579-ED7A-A16F-E7F260843605}"/>
              </a:ext>
            </a:extLst>
          </p:cNvPr>
          <p:cNvSpPr txBox="1"/>
          <p:nvPr/>
        </p:nvSpPr>
        <p:spPr>
          <a:xfrm>
            <a:off x="9514846" y="5100277"/>
            <a:ext cx="859210" cy="307777"/>
          </a:xfrm>
          <a:prstGeom prst="rect">
            <a:avLst/>
          </a:prstGeom>
          <a:noFill/>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mj-lt"/>
              </a:rPr>
              <a:t>Metrics</a:t>
            </a:r>
          </a:p>
        </p:txBody>
      </p:sp>
      <p:sp>
        <p:nvSpPr>
          <p:cNvPr id="14" name="ZoneTexte 13">
            <a:extLst>
              <a:ext uri="{FF2B5EF4-FFF2-40B4-BE49-F238E27FC236}">
                <a16:creationId xmlns:a16="http://schemas.microsoft.com/office/drawing/2014/main" id="{99A993A8-FA70-B69C-E478-F9F290FA1A92}"/>
              </a:ext>
            </a:extLst>
          </p:cNvPr>
          <p:cNvSpPr txBox="1"/>
          <p:nvPr/>
        </p:nvSpPr>
        <p:spPr>
          <a:xfrm>
            <a:off x="513587" y="5666668"/>
            <a:ext cx="11164825"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See also</a:t>
            </a: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hlinkClick r:id="rId3"/>
              </a:rPr>
              <a:t>Announcing Microsoft’s open automation framework to red team generative AI Systems</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E6EDF3"/>
                </a:solidFill>
                <a:effectLst/>
                <a:uLnTx/>
                <a:uFillTx/>
                <a:latin typeface="Segoe UI"/>
                <a:ea typeface="+mn-ea"/>
                <a:cs typeface="+mn-cs"/>
                <a:hlinkClick r:id="rId4"/>
              </a:rPr>
              <a:t>Copyright Protection Red Teaming with </a:t>
            </a:r>
            <a:r>
              <a:rPr kumimoji="0" lang="en-US" sz="1600" b="0" i="0" u="none" strike="noStrike" kern="1200" cap="none" spc="0" normalizeH="0" baseline="0" noProof="0" dirty="0" err="1">
                <a:ln>
                  <a:noFill/>
                </a:ln>
                <a:solidFill>
                  <a:srgbClr val="E6EDF3"/>
                </a:solidFill>
                <a:effectLst/>
                <a:uLnTx/>
                <a:uFillTx/>
                <a:latin typeface="Segoe UI"/>
                <a:ea typeface="+mn-ea"/>
                <a:cs typeface="+mn-cs"/>
                <a:hlinkClick r:id="rId4"/>
              </a:rPr>
              <a:t>Promptflow</a:t>
            </a:r>
            <a:r>
              <a:rPr kumimoji="0" lang="en-US" sz="1600" b="0" i="0" u="none" strike="noStrike" kern="1200" cap="none" spc="0" normalizeH="0" baseline="0" noProof="0" dirty="0">
                <a:ln>
                  <a:noFill/>
                </a:ln>
                <a:solidFill>
                  <a:srgbClr val="E6EDF3"/>
                </a:solidFill>
                <a:effectLst/>
                <a:uLnTx/>
                <a:uFillTx/>
                <a:latin typeface="Segoe UI"/>
                <a:ea typeface="+mn-ea"/>
                <a:cs typeface="+mn-cs"/>
                <a:hlinkClick r:id="rId4"/>
              </a:rPr>
              <a:t> for Azure OpenAI Service</a:t>
            </a:r>
            <a:endParaRPr kumimoji="0" lang="en-US" sz="1600" b="0" i="0" u="none" strike="noStrike" kern="1200" cap="none" spc="0" normalizeH="0" baseline="0" noProof="0" dirty="0">
              <a:ln>
                <a:noFill/>
              </a:ln>
              <a:solidFill>
                <a:srgbClr val="E6EDF3"/>
              </a:solidFill>
              <a:effectLst/>
              <a:uLnTx/>
              <a:uFillTx/>
              <a:latin typeface="Segoe UI"/>
              <a:ea typeface="+mn-ea"/>
              <a:cs typeface="+mn-cs"/>
            </a:endParaRPr>
          </a:p>
        </p:txBody>
      </p:sp>
    </p:spTree>
    <p:extLst>
      <p:ext uri="{BB962C8B-B14F-4D97-AF65-F5344CB8AC3E}">
        <p14:creationId xmlns:p14="http://schemas.microsoft.com/office/powerpoint/2010/main" val="1547338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2.08333E-7 -3.7037E-6 L -2.08333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3.75E-6 -2.96296E-6 L 3.75E-6 0.03542 " pathEditMode="relative" rAng="0" ptsTypes="AA">
                                      <p:cBhvr>
                                        <p:cTn id="14" dur="700" spd="-100000" fill="hold"/>
                                        <p:tgtEl>
                                          <p:spTgt spid="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0"/>
                                  </p:stCondLst>
                                  <p:childTnLst>
                                    <p:animMotion origin="layout" path="M 3.75E-6 4.07407E-6 L 3.75E-6 0.03541 " pathEditMode="relative" rAng="0" ptsTypes="AA">
                                      <p:cBhvr>
                                        <p:cTn id="1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027e1377-e4f1-4948-bc4f-d22bbcbe84b2&quot;,&quot;TimeStamp&quot;:&quot;2019-03-28T08:48:39.4182764-07:00&quot;}"/>
</p:tagLst>
</file>

<file path=ppt/theme/theme1.xml><?xml version="1.0" encoding="utf-8"?>
<a:theme xmlns:a="http://schemas.openxmlformats.org/drawingml/2006/main" name="9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ELA_RAI_Template_v1" id="{1841E037-9B7A-024B-9D4D-65021E19501A}" vid="{67E263DC-7222-B943-BE03-BB46F43CB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SharedWithUsers xmlns="f8dbe208-7048-4d41-b2fc-16492d357563">
      <UserInfo>
        <DisplayName>Luke Scheibel (GRANT THORNTON LLP)</DisplayName>
        <AccountId>47</AccountId>
        <AccountType/>
      </UserInfo>
      <UserInfo>
        <DisplayName>Rachel Azafrani (CELA)</DisplayName>
        <AccountId>409</AccountId>
        <AccountType/>
      </UserInfo>
      <UserInfo>
        <DisplayName>Mia Alvarez</DisplayName>
        <AccountId>2984</AccountId>
        <AccountType/>
      </UserInfo>
      <UserInfo>
        <DisplayName>Hannah Richardson</DisplayName>
        <AccountId>1828</AccountId>
        <AccountType/>
      </UserInfo>
      <UserInfo>
        <DisplayName>Jacob Spoelstra</DisplayName>
        <AccountId>53</AccountId>
        <AccountType/>
      </UserInfo>
      <UserInfo>
        <DisplayName>Amit Amit</DisplayName>
        <AccountId>3450</AccountId>
        <AccountType/>
      </UserInfo>
      <UserInfo>
        <DisplayName>Taiba Choudhary</DisplayName>
        <AccountId>804</AccountId>
        <AccountType/>
      </UserInfo>
      <UserInfo>
        <DisplayName>Lindsey Allen (ZHU)</DisplayName>
        <AccountId>1378</AccountId>
        <AccountType/>
      </UserInfo>
      <UserInfo>
        <DisplayName>Helen Chang</DisplayName>
        <AccountId>3550</AccountId>
        <AccountType/>
      </UserInfo>
      <UserInfo>
        <DisplayName>Amy Michaels</DisplayName>
        <AccountId>2757</AccountId>
        <AccountType/>
      </UserInfo>
      <UserInfo>
        <DisplayName>Warren Johnson</DisplayName>
        <AccountId>3083</AccountId>
        <AccountType/>
      </UserInfo>
      <UserInfo>
        <DisplayName>John Henderson (XBOX)</DisplayName>
        <AccountId>1379</AccountId>
        <AccountType/>
      </UserInfo>
      <UserInfo>
        <DisplayName>Jose Prieto</DisplayName>
        <AccountId>2867</AccountId>
        <AccountType/>
      </UserInfo>
      <UserInfo>
        <DisplayName>Sophine Clachar</DisplayName>
        <AccountId>3448</AccountId>
        <AccountType/>
      </UserInfo>
      <UserInfo>
        <DisplayName>Harish Jayanti</DisplayName>
        <AccountId>480</AccountId>
        <AccountType/>
      </UserInfo>
      <UserInfo>
        <DisplayName>Hanna Wallach (SHE/HER)</DisplayName>
        <AccountId>117</AccountId>
        <AccountType/>
      </UserInfo>
      <UserInfo>
        <DisplayName>Solon Barocas</DisplayName>
        <AccountId>844</AccountId>
        <AccountType/>
      </UserInfo>
      <UserInfo>
        <DisplayName>Nokta Berberoglu</DisplayName>
        <AccountId>1307</AccountId>
        <AccountType/>
      </UserInfo>
      <UserInfo>
        <DisplayName>Meital Winer</DisplayName>
        <AccountId>2868</AccountId>
        <AccountType/>
      </UserInfo>
      <UserInfo>
        <DisplayName>Klaas Langhout</DisplayName>
        <AccountId>807</AccountId>
        <AccountType/>
      </UserInfo>
      <UserInfo>
        <DisplayName>Matt Licholai</DisplayName>
        <AccountId>2845</AccountId>
        <AccountType/>
      </UserInfo>
      <UserInfo>
        <DisplayName>Melissa Adams</DisplayName>
        <AccountId>3444</AccountId>
        <AccountType/>
      </UserInfo>
      <UserInfo>
        <DisplayName>Etchika McNeil</DisplayName>
        <AccountId>3443</AccountId>
        <AccountType/>
      </UserInfo>
      <UserInfo>
        <DisplayName>Laura Gardner Rogers (CELA)</DisplayName>
        <AccountId>1456</AccountId>
        <AccountType/>
      </UserInfo>
      <UserInfo>
        <DisplayName>Kristen Laird</DisplayName>
        <AccountId>329</AccountId>
        <AccountType/>
      </UserInfo>
      <UserInfo>
        <DisplayName>Jose Comboni (HE/HIM/EL)</DisplayName>
        <AccountId>1872</AccountId>
        <AccountType/>
      </UserInfo>
      <UserInfo>
        <DisplayName>Fei He</DisplayName>
        <AccountId>1400</AccountId>
        <AccountType/>
      </UserInfo>
      <UserInfo>
        <DisplayName>Lisa Mueller (SHE/HER)</DisplayName>
        <AccountId>349</AccountId>
        <AccountType/>
      </UserInfo>
      <UserInfo>
        <DisplayName>Melissa Alvarado</DisplayName>
        <AccountId>3861</AccountId>
        <AccountType/>
      </UserInfo>
      <UserInfo>
        <DisplayName>Alicia Edelman Pelton (SHE/HER)</DisplayName>
        <AccountId>999</AccountId>
        <AccountType/>
      </UserInfo>
      <UserInfo>
        <DisplayName>Ben Wright-Jones</DisplayName>
        <AccountId>54</AccountId>
        <AccountType/>
      </UserInfo>
      <UserInfo>
        <DisplayName>Sujit Narayanan</DisplayName>
        <AccountId>2732</AccountId>
        <AccountType/>
      </UserInfo>
      <UserInfo>
        <DisplayName>Ben Zorn</DisplayName>
        <AccountId>325</AccountId>
        <AccountType/>
      </UserInfo>
      <UserInfo>
        <DisplayName>George Theologou</DisplayName>
        <AccountId>3447</AccountId>
        <AccountType/>
      </UserInfo>
      <UserInfo>
        <DisplayName>Rachel Price</DisplayName>
        <AccountId>2923</AccountId>
        <AccountType/>
      </UserInfo>
      <UserInfo>
        <DisplayName>Greg Haren</DisplayName>
        <AccountId>3442</AccountId>
        <AccountType/>
      </UserInfo>
      <UserInfo>
        <DisplayName>David Marcos (CELA)</DisplayName>
        <AccountId>206</AccountId>
        <AccountType/>
      </UserInfo>
      <UserInfo>
        <DisplayName>Nathan Freier</DisplayName>
        <AccountId>1938</AccountId>
        <AccountType/>
      </UserInfo>
      <UserInfo>
        <DisplayName>Abhinav Gakhar</DisplayName>
        <AccountId>2847</AccountId>
        <AccountType/>
      </UserInfo>
      <UserInfo>
        <DisplayName>John Weigelt</DisplayName>
        <AccountId>84</AccountId>
        <AccountType/>
      </UserInfo>
      <UserInfo>
        <DisplayName>Oluwafemi Fabiyi</DisplayName>
        <AccountId>2982</AccountId>
        <AccountType/>
      </UserInfo>
      <UserInfo>
        <DisplayName>Brian Steggeman</DisplayName>
        <AccountId>2744</AccountId>
        <AccountType/>
      </UserInfo>
      <UserInfo>
        <DisplayName>Ratko Mutavdzic</DisplayName>
        <AccountId>1371</AccountId>
        <AccountType/>
      </UserInfo>
      <UserInfo>
        <DisplayName>Sarah Bird</DisplayName>
        <AccountId>151</AccountId>
        <AccountType/>
      </UserInfo>
      <UserInfo>
        <DisplayName>Moran Haviv</DisplayName>
        <AccountId>2335</AccountId>
        <AccountType/>
      </UserInfo>
      <UserInfo>
        <DisplayName>Madhu Gopinathan</DisplayName>
        <AccountId>1369</AccountId>
        <AccountType/>
      </UserInfo>
      <UserInfo>
        <DisplayName>Eric Douglas</DisplayName>
        <AccountId>399</AccountId>
        <AccountType/>
      </UserInfo>
      <UserInfo>
        <DisplayName>Ani Gevorkian (CELA)</DisplayName>
        <AccountId>3511</AccountId>
        <AccountType/>
      </UserInfo>
      <UserInfo>
        <DisplayName>Liza Wood</DisplayName>
        <AccountId>1934</AccountId>
        <AccountType/>
      </UserInfo>
      <UserInfo>
        <DisplayName>Gareth Bland</DisplayName>
        <AccountId>3355</AccountId>
        <AccountType/>
      </UserInfo>
      <UserInfo>
        <DisplayName>Ece Kamar</DisplayName>
        <AccountId>147</AccountId>
        <AccountType/>
      </UserInfo>
      <UserInfo>
        <DisplayName>Abhi Sanka (CELA)</DisplayName>
        <AccountId>3854</AccountId>
        <AccountType/>
      </UserInfo>
      <UserInfo>
        <DisplayName>Jackie Nichols</DisplayName>
        <AccountId>986</AccountId>
        <AccountType/>
      </UserInfo>
      <UserInfo>
        <DisplayName>Chandan Srivastava</DisplayName>
        <AccountId>2568</AccountId>
        <AccountType/>
      </UserInfo>
      <UserInfo>
        <DisplayName>Mohan Sai Krishna Allika</DisplayName>
        <AccountId>1511</AccountId>
        <AccountType/>
      </UserInfo>
      <UserInfo>
        <DisplayName>Lily Dias</DisplayName>
        <AccountId>3731</AccountId>
        <AccountType/>
      </UserInfo>
      <UserInfo>
        <DisplayName>Sameeksha Subhedar</DisplayName>
        <AccountId>1017</AccountId>
        <AccountType/>
      </UserInfo>
      <UserInfo>
        <DisplayName>Neil Coles</DisplayName>
        <AccountId>1153</AccountId>
        <AccountType/>
      </UserInfo>
      <UserInfo>
        <DisplayName>Steph Ballard (CELA)</DisplayName>
        <AccountId>554</AccountId>
        <AccountType/>
      </UserInfo>
      <UserInfo>
        <DisplayName>Brian Bilodeau</DisplayName>
        <AccountId>1560</AccountId>
        <AccountType/>
      </UserInfo>
      <UserInfo>
        <DisplayName>Kelley Rand</DisplayName>
        <AccountId>236</AccountId>
        <AccountType/>
      </UserInfo>
      <UserInfo>
        <DisplayName>Parama Paramasivam</DisplayName>
        <AccountId>475</AccountId>
        <AccountType/>
      </UserInfo>
      <UserInfo>
        <DisplayName>Alex Sutton (HE/HIM)</DisplayName>
        <AccountId>1399</AccountId>
        <AccountType/>
      </UserInfo>
      <UserInfo>
        <DisplayName>Andrew Berkley (CELA)</DisplayName>
        <AccountId>963</AccountId>
        <AccountType/>
      </UserInfo>
      <UserInfo>
        <DisplayName>Rohini Srivathsa</DisplayName>
        <AccountId>79</AccountId>
        <AccountType/>
      </UserInfo>
      <UserInfo>
        <DisplayName>Ruth Yakubu</DisplayName>
        <AccountId>1653</AccountId>
        <AccountType/>
      </UserInfo>
      <UserInfo>
        <DisplayName>Zachary Cook</DisplayName>
        <AccountId>1788</AccountId>
        <AccountType/>
      </UserInfo>
      <UserInfo>
        <DisplayName>Marcus Bartley Johns (CELA)</DisplayName>
        <AccountId>883</AccountId>
        <AccountType/>
      </UserInfo>
      <UserInfo>
        <DisplayName>Molly Bostic</DisplayName>
        <AccountId>2499</AccountId>
        <AccountType/>
      </UserInfo>
      <UserInfo>
        <DisplayName>Senani Nori</DisplayName>
        <AccountId>3449</AccountId>
        <AccountType/>
      </UserInfo>
      <UserInfo>
        <DisplayName>Mikko Viitaila</DisplayName>
        <AccountId>477</AccountId>
        <AccountType/>
      </UserInfo>
      <UserInfo>
        <DisplayName>Joe Opsatnick</DisplayName>
        <AccountId>3016</AccountId>
        <AccountType/>
      </UserInfo>
      <UserInfo>
        <DisplayName>Mark Chaban</DisplayName>
        <AccountId>95</AccountId>
        <AccountType/>
      </UserInfo>
      <UserInfo>
        <DisplayName>Tara Meyer (ARTECH CONSULTING LLC)</DisplayName>
        <AccountId>3225</AccountId>
        <AccountType/>
      </UserInfo>
      <UserInfo>
        <DisplayName>Flavia Amaral</DisplayName>
        <AccountId>361</AccountId>
        <AccountType/>
      </UserInfo>
      <UserInfo>
        <DisplayName>Pooja Chandwani (She/Her)</DisplayName>
        <AccountId>1545</AccountId>
        <AccountType/>
      </UserInfo>
      <UserInfo>
        <DisplayName>Thomas Langkabel</DisplayName>
        <AccountId>88</AccountId>
        <AccountType/>
      </UserInfo>
      <UserInfo>
        <DisplayName>Kat Moynahan</DisplayName>
        <AccountId>3903</AccountId>
        <AccountType/>
      </UserInfo>
      <UserInfo>
        <DisplayName>Sudha Kadaverla</DisplayName>
        <AccountId>3904</AccountId>
        <AccountType/>
      </UserInfo>
      <UserInfo>
        <DisplayName>Sandra Lopez</DisplayName>
        <AccountId>3905</AccountId>
        <AccountType/>
      </UserInfo>
      <UserInfo>
        <DisplayName>Kim Meyer (WILLIAMS)</DisplayName>
        <AccountId>3906</AccountId>
        <AccountType/>
      </UserInfo>
      <UserInfo>
        <DisplayName>Jason Schwark</DisplayName>
        <AccountId>3907</AccountId>
        <AccountType/>
      </UserInfo>
      <UserInfo>
        <DisplayName>Samy Bhadra (She/Her)</DisplayName>
        <AccountId>3908</AccountId>
        <AccountType/>
      </UserInfo>
      <UserInfo>
        <DisplayName>Anurita Mathur</DisplayName>
        <AccountId>3909</AccountId>
        <AccountType/>
      </UserInfo>
      <UserInfo>
        <DisplayName>Joe Hier</DisplayName>
        <AccountId>3910</AccountId>
        <AccountType/>
      </UserInfo>
      <UserInfo>
        <DisplayName>Bill Petrakos</DisplayName>
        <AccountId>3911</AccountId>
        <AccountType/>
      </UserInfo>
      <UserInfo>
        <DisplayName>Lu Chen</DisplayName>
        <AccountId>3912</AccountId>
        <AccountType/>
      </UserInfo>
      <UserInfo>
        <DisplayName>Majid Al Zein</DisplayName>
        <AccountId>3913</AccountId>
        <AccountType/>
      </UserInfo>
      <UserInfo>
        <DisplayName>Anthony Rieder</DisplayName>
        <AccountId>3914</AccountId>
        <AccountType/>
      </UserInfo>
      <UserInfo>
        <DisplayName>Vidyaraman Sankaranarayanan</DisplayName>
        <AccountId>3915</AccountId>
        <AccountType/>
      </UserInfo>
      <UserInfo>
        <DisplayName>Pierre Mariani</DisplayName>
        <AccountId>3916</AccountId>
        <AccountType/>
      </UserInfo>
      <UserInfo>
        <DisplayName>Rashmi Shrivastav</DisplayName>
        <AccountId>3917</AccountId>
        <AccountType/>
      </UserInfo>
      <UserInfo>
        <DisplayName>Meet Patel</DisplayName>
        <AccountId>3918</AccountId>
        <AccountType/>
      </UserInfo>
      <UserInfo>
        <DisplayName>Prasad Walwadkar</DisplayName>
        <AccountId>3919</AccountId>
        <AccountType/>
      </UserInfo>
      <UserInfo>
        <DisplayName>Alfredo Arnaiz</DisplayName>
        <AccountId>3920</AccountId>
        <AccountType/>
      </UserInfo>
      <UserInfo>
        <DisplayName>Benjamin Quisumbing</DisplayName>
        <AccountId>3921</AccountId>
        <AccountType/>
      </UserInfo>
      <UserInfo>
        <DisplayName>Tony Themelis</DisplayName>
        <AccountId>3922</AccountId>
        <AccountType/>
      </UserInfo>
      <UserInfo>
        <DisplayName>Ben Olsen</DisplayName>
        <AccountId>3923</AccountId>
        <AccountType/>
      </UserInfo>
      <UserInfo>
        <DisplayName>Selena Zhong</DisplayName>
        <AccountId>3924</AccountId>
        <AccountType/>
      </UserInfo>
      <UserInfo>
        <DisplayName>Rohit Gupta</DisplayName>
        <AccountId>3925</AccountId>
        <AccountType/>
      </UserInfo>
      <UserInfo>
        <DisplayName>Santhosh Bala Hari Krishnan</DisplayName>
        <AccountId>3926</AccountId>
        <AccountType/>
      </UserInfo>
      <UserInfo>
        <DisplayName>Amanda Craig (CELA)</DisplayName>
        <AccountId>3114</AccountId>
        <AccountType/>
      </UserInfo>
      <UserInfo>
        <DisplayName>Ohad Jassin</DisplayName>
        <AccountId>813</AccountId>
        <AccountType/>
      </UserInfo>
      <UserInfo>
        <DisplayName>Tara Aggarwal</DisplayName>
        <AccountId>1941</AccountId>
        <AccountType/>
      </UserInfo>
      <UserInfo>
        <DisplayName>Prerrna P Kapoor</DisplayName>
        <AccountId>3943</AccountId>
        <AccountType/>
      </UserInfo>
      <UserInfo>
        <DisplayName>Amrutha Varshini Mandalreddy</DisplayName>
        <AccountId>3932</AccountId>
        <AccountType/>
      </UserInfo>
      <UserInfo>
        <DisplayName>Shreyash Kumar</DisplayName>
        <AccountId>3930</AccountId>
        <AccountType/>
      </UserInfo>
      <UserInfo>
        <DisplayName>Ruth Kikin-Gil (SHE/HER)</DisplayName>
        <AccountId>401</AccountId>
        <AccountType/>
      </UserInfo>
      <UserInfo>
        <DisplayName>Nishank Bhatnagar</DisplayName>
        <AccountId>3940</AccountId>
        <AccountType/>
      </UserInfo>
      <UserInfo>
        <DisplayName>Hanane Taffahi</DisplayName>
        <AccountId>1973</AccountId>
        <AccountType/>
      </UserInfo>
      <UserInfo>
        <DisplayName>Hiromichi Nozaki</DisplayName>
        <AccountId>2407</AccountId>
        <AccountType/>
      </UserInfo>
      <UserInfo>
        <DisplayName>Jenn Wortman Vaughan</DisplayName>
        <AccountId>123</AccountId>
        <AccountType/>
      </UserInfo>
      <UserInfo>
        <DisplayName>Vanitha Srinivasan</DisplayName>
        <AccountId>2942</AccountId>
        <AccountType/>
      </UserInfo>
      <UserInfo>
        <DisplayName>Andi Comisioneru</DisplayName>
        <AccountId>1921</AccountId>
        <AccountType/>
      </UserInfo>
      <UserInfo>
        <DisplayName>Alejandro Gutierrez Munoz</DisplayName>
        <AccountId>760</AccountId>
        <AccountType/>
      </UserInfo>
      <UserInfo>
        <DisplayName>John Holohan (CELA)</DisplayName>
        <AccountId>2507</AccountId>
        <AccountType/>
      </UserInfo>
      <UserInfo>
        <DisplayName>Nikita Govind Dhole</DisplayName>
        <AccountId>4111</AccountId>
        <AccountType/>
      </UserInfo>
      <UserInfo>
        <DisplayName>Ankur Patel</DisplayName>
        <AccountId>4112</AccountId>
        <AccountType/>
      </UserInfo>
      <UserInfo>
        <DisplayName>Vincenzo Daniele Foti</DisplayName>
        <AccountId>4113</AccountId>
        <AccountType/>
      </UserInfo>
      <UserInfo>
        <DisplayName>Arun Nandewal</DisplayName>
        <AccountId>4114</AccountId>
        <AccountType/>
      </UserInfo>
      <UserInfo>
        <DisplayName>Pranav Gupta</DisplayName>
        <AccountId>4115</AccountId>
        <AccountType/>
      </UserInfo>
      <UserInfo>
        <DisplayName>Moein Almasi</DisplayName>
        <AccountId>3400</AccountId>
        <AccountType/>
      </UserInfo>
      <UserInfo>
        <DisplayName>Noel Asuncion</DisplayName>
        <AccountId>1377</AccountId>
        <AccountType/>
      </UserInfo>
      <UserInfo>
        <DisplayName>Ryan Russ (ERNST &amp; YOUNG LLP)</DisplayName>
        <AccountId>4071</AccountId>
        <AccountType/>
      </UserInfo>
      <UserInfo>
        <DisplayName>Noah Witt</DisplayName>
        <AccountId>3062</AccountId>
        <AccountType/>
      </UserInfo>
      <UserInfo>
        <DisplayName>Dina Koehler</DisplayName>
        <AccountId>4072</AccountId>
        <AccountType/>
      </UserInfo>
      <UserInfo>
        <DisplayName>Holly Woemmel (CELA)</DisplayName>
        <AccountId>3302</AccountId>
        <AccountType/>
      </UserInfo>
      <UserInfo>
        <DisplayName>Jessica Holland</DisplayName>
        <AccountId>3741</AccountId>
        <AccountType/>
      </UserInfo>
      <UserInfo>
        <DisplayName>Manhar Arora (ERNST AND YOUNG LLP)</DisplayName>
        <AccountId>4073</AccountId>
        <AccountType/>
      </UserInfo>
      <UserInfo>
        <DisplayName>Laura Szkolar Sienkiewicz</DisplayName>
        <AccountId>847</AccountId>
        <AccountType/>
      </UserInfo>
      <UserInfo>
        <DisplayName>Nicole Barbour</DisplayName>
        <AccountId>604</AccountId>
        <AccountType/>
      </UserInfo>
      <UserInfo>
        <DisplayName>Daniel Adinolfi</DisplayName>
        <AccountId>3936</AccountId>
        <AccountType/>
      </UserInfo>
      <UserInfo>
        <DisplayName>Manikandan Mohanasundaram</DisplayName>
        <AccountId>4075</AccountId>
        <AccountType/>
      </UserInfo>
      <UserInfo>
        <DisplayName>Jim McDole</DisplayName>
        <AccountId>3719</AccountId>
        <AccountType/>
      </UserInfo>
      <UserInfo>
        <DisplayName>Kenan Seleskovic</DisplayName>
        <AccountId>3941</AccountId>
        <AccountType/>
      </UserInfo>
      <UserInfo>
        <DisplayName>Lisa Close (CELA)</DisplayName>
        <AccountId>3242</AccountId>
        <AccountType/>
      </UserInfo>
      <UserInfo>
        <DisplayName>Amal Nair</DisplayName>
        <AccountId>3851</AccountId>
        <AccountType/>
      </UserInfo>
      <UserInfo>
        <DisplayName>Karen O'Connor</DisplayName>
        <AccountId>4084</AccountId>
        <AccountType/>
      </UserInfo>
      <UserInfo>
        <DisplayName>Colleen Hartswick</DisplayName>
        <AccountId>4379</AccountId>
        <AccountType/>
      </UserInfo>
      <UserInfo>
        <DisplayName>Devdatt Mhatre</DisplayName>
        <AccountId>4380</AccountId>
        <AccountType/>
      </UserInfo>
      <UserInfo>
        <DisplayName>John Curry</DisplayName>
        <AccountId>4381</AccountId>
        <AccountType/>
      </UserInfo>
      <UserInfo>
        <DisplayName>Erin Connell</DisplayName>
        <AccountId>4382</AccountId>
        <AccountType/>
      </UserInfo>
      <UserInfo>
        <DisplayName>Stephanie Simmons</DisplayName>
        <AccountId>336</AccountId>
        <AccountType/>
      </UserInfo>
    </SharedWithUsers>
    <lcf76f155ced4ddcb4097134ff3c332f xmlns="80cc458f-5d24-4c30-90c6-5ced7da49ad3">
      <Terms xmlns="http://schemas.microsoft.com/office/infopath/2007/PartnerControls"/>
    </lcf76f155ced4ddcb4097134ff3c332f>
    <CourseLevel xmlns="80cc458f-5d24-4c30-90c6-5ced7da49ad3" xsi:nil="true"/>
    <Coverage xmlns="80cc458f-5d24-4c30-90c6-5ced7da49ad3" xsi:nil="true"/>
    <Domain xmlns="80cc458f-5d24-4c30-90c6-5ced7da49ad3" xsi:nil="true"/>
    <ReleaseDate xmlns="80cc458f-5d24-4c30-90c6-5ced7da49ad3" xsi:nil="true"/>
    <Audience xmlns="80cc458f-5d24-4c30-90c6-5ced7da49ad3" xsi:nil="true"/>
    <Company xmlns="80cc458f-5d24-4c30-90c6-5ced7da49ad3" xsi:nil="true"/>
    <OneNoteFluid_FileOrder xmlns="80cc458f-5d24-4c30-90c6-5ced7da49ad3" xsi:nil="true"/>
    <PaidCourse xmlns="80cc458f-5d24-4c30-90c6-5ced7da49ad3">false</PaidCours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9BF4A4DB9D36B48A55E3F7834BADA7C" ma:contentTypeVersion="29" ma:contentTypeDescription="Create a new document." ma:contentTypeScope="" ma:versionID="20ab57f661d4952a7596e3a6f2c8bb7d">
  <xsd:schema xmlns:xsd="http://www.w3.org/2001/XMLSchema" xmlns:xs="http://www.w3.org/2001/XMLSchema" xmlns:p="http://schemas.microsoft.com/office/2006/metadata/properties" xmlns:ns1="http://schemas.microsoft.com/sharepoint/v3" xmlns:ns2="80cc458f-5d24-4c30-90c6-5ced7da49ad3" xmlns:ns3="f8dbe208-7048-4d41-b2fc-16492d357563" xmlns:ns4="230e9df3-be65-4c73-a93b-d1236ebd677e" targetNamespace="http://schemas.microsoft.com/office/2006/metadata/properties" ma:root="true" ma:fieldsID="ef823e733d226be80855a979048c8cb9" ns1:_="" ns2:_="" ns3:_="" ns4:_="">
    <xsd:import namespace="http://schemas.microsoft.com/sharepoint/v3"/>
    <xsd:import namespace="80cc458f-5d24-4c30-90c6-5ced7da49ad3"/>
    <xsd:import namespace="f8dbe208-7048-4d41-b2fc-16492d35756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lcf76f155ced4ddcb4097134ff3c332f" minOccurs="0"/>
                <xsd:element ref="ns4:TaxCatchAll" minOccurs="0"/>
                <xsd:element ref="ns2:MediaLengthInSeconds" minOccurs="0"/>
                <xsd:element ref="ns2:MediaServiceSearchProperties" minOccurs="0"/>
                <xsd:element ref="ns2:OneNoteFluid_FileOrder" minOccurs="0"/>
                <xsd:element ref="ns2:MediaServiceDocTags" minOccurs="0"/>
                <xsd:element ref="ns2:MediaServiceObjectDetectorVersions" minOccurs="0"/>
                <xsd:element ref="ns2:Company" minOccurs="0"/>
                <xsd:element ref="ns2:ReleaseDate" minOccurs="0"/>
                <xsd:element ref="ns2:Domain" minOccurs="0"/>
                <xsd:element ref="ns2:Coverage" minOccurs="0"/>
                <xsd:element ref="ns2:CourseLevel" minOccurs="0"/>
                <xsd:element ref="ns2:Audience" minOccurs="0"/>
                <xsd:element ref="ns2:PaidCours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cc458f-5d24-4c30-90c6-5ced7da49a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OneNoteFluid_FileOrder" ma:index="26" nillable="true" ma:displayName="OneNoteFluid_FileOrder" ma:internalName="OneNoteFluid_FileOrder">
      <xsd:simpleType>
        <xsd:restriction base="dms:Text">
          <xsd:maxLength value="255"/>
        </xsd:restriction>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Company" ma:index="29" nillable="true" ma:displayName="Company" ma:format="Dropdown" ma:internalName="Company">
      <xsd:simpleType>
        <xsd:restriction base="dms:Text">
          <xsd:maxLength value="255"/>
        </xsd:restriction>
      </xsd:simpleType>
    </xsd:element>
    <xsd:element name="ReleaseDate" ma:index="30" nillable="true" ma:displayName="Release Date" ma:format="DateOnly" ma:internalName="ReleaseDate">
      <xsd:simpleType>
        <xsd:restriction base="dms:DateTime"/>
      </xsd:simpleType>
    </xsd:element>
    <xsd:element name="Domain" ma:index="31" nillable="true" ma:displayName="Domain" ma:format="Dropdown" ma:internalName="Domain">
      <xsd:simpleType>
        <xsd:restriction base="dms:Note">
          <xsd:maxLength value="255"/>
        </xsd:restriction>
      </xsd:simpleType>
    </xsd:element>
    <xsd:element name="Coverage" ma:index="32" nillable="true" ma:displayName="Coverage" ma:format="Dropdown" ma:internalName="Coverage">
      <xsd:simpleType>
        <xsd:restriction base="dms:Text">
          <xsd:maxLength value="255"/>
        </xsd:restriction>
      </xsd:simpleType>
    </xsd:element>
    <xsd:element name="CourseLevel" ma:index="33" nillable="true" ma:displayName="Course Level" ma:format="Dropdown" ma:internalName="CourseLevel">
      <xsd:simpleType>
        <xsd:restriction base="dms:Text">
          <xsd:maxLength value="255"/>
        </xsd:restriction>
      </xsd:simpleType>
    </xsd:element>
    <xsd:element name="Audience" ma:index="34" nillable="true" ma:displayName="Audience" ma:format="Dropdown" ma:internalName="Audience">
      <xsd:simpleType>
        <xsd:restriction base="dms:Text">
          <xsd:maxLength value="255"/>
        </xsd:restriction>
      </xsd:simpleType>
    </xsd:element>
    <xsd:element name="PaidCourse" ma:index="35" nillable="true" ma:displayName="Paid Course" ma:default="0" ma:format="Dropdown" ma:internalName="PaidCour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8dbe208-7048-4d41-b2fc-16492d35756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7849f0f-0e1a-4f0c-a50d-de3f2c7ea322}" ma:internalName="TaxCatchAll" ma:showField="CatchAllData" ma:web="f8dbe208-7048-4d41-b2fc-16492d3575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38BFD0-14E1-47B7-AA87-4D7D26D8493E}">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230e9df3-be65-4c73-a93b-d1236ebd677e"/>
    <ds:schemaRef ds:uri="f8dbe208-7048-4d41-b2fc-16492d357563"/>
    <ds:schemaRef ds:uri="80cc458f-5d24-4c30-90c6-5ced7da49ad3"/>
    <ds:schemaRef ds:uri="http://www.w3.org/XML/1998/namespace"/>
    <ds:schemaRef ds:uri="http://purl.org/dc/elements/1.1/"/>
    <ds:schemaRef ds:uri="http://schemas.microsoft.com/sharepoint/v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B95516E-92F1-486C-8E80-591FF8D67048}">
  <ds:schemaRefs>
    <ds:schemaRef ds:uri="http://schemas.microsoft.com/sharepoint/v3/contenttype/forms"/>
  </ds:schemaRefs>
</ds:datastoreItem>
</file>

<file path=customXml/itemProps3.xml><?xml version="1.0" encoding="utf-8"?>
<ds:datastoreItem xmlns:ds="http://schemas.openxmlformats.org/officeDocument/2006/customXml" ds:itemID="{A470C9B5-A7D1-403E-8699-0FC4899DCF69}">
  <ds:schemaRefs>
    <ds:schemaRef ds:uri="230e9df3-be65-4c73-a93b-d1236ebd677e"/>
    <ds:schemaRef ds:uri="80cc458f-5d24-4c30-90c6-5ced7da49ad3"/>
    <ds:schemaRef ds:uri="f8dbe208-7048-4d41-b2fc-16492d3575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10101</Words>
  <Application>Microsoft Office PowerPoint</Application>
  <PresentationFormat>Grand écran</PresentationFormat>
  <Paragraphs>614</Paragraphs>
  <Slides>40</Slides>
  <Notes>39</Notes>
  <HiddenSlides>0</HiddenSlides>
  <MMClips>0</MMClips>
  <ScaleCrop>false</ScaleCrop>
  <HeadingPairs>
    <vt:vector size="6" baseType="variant">
      <vt:variant>
        <vt:lpstr>Polices utilisées</vt:lpstr>
      </vt:variant>
      <vt:variant>
        <vt:i4>12</vt:i4>
      </vt:variant>
      <vt:variant>
        <vt:lpstr>Thème</vt:lpstr>
      </vt:variant>
      <vt:variant>
        <vt:i4>1</vt:i4>
      </vt:variant>
      <vt:variant>
        <vt:lpstr>Titres des diapositives</vt:lpstr>
      </vt:variant>
      <vt:variant>
        <vt:i4>40</vt:i4>
      </vt:variant>
    </vt:vector>
  </HeadingPairs>
  <TitlesOfParts>
    <vt:vector size="53" baseType="lpstr">
      <vt:lpstr>Arial</vt:lpstr>
      <vt:lpstr>Calibri</vt:lpstr>
      <vt:lpstr>Consolas</vt:lpstr>
      <vt:lpstr>Segoe Sans Text</vt:lpstr>
      <vt:lpstr>Segoe Sans Text Semibold</vt:lpstr>
      <vt:lpstr>Segoe UI</vt:lpstr>
      <vt:lpstr>Segoe UI Light</vt:lpstr>
      <vt:lpstr>Segoe UI Semibold</vt:lpstr>
      <vt:lpstr>Segoe UI Semilight</vt:lpstr>
      <vt:lpstr>Segoe UI Variable Small Light</vt:lpstr>
      <vt:lpstr>SegoeUI</vt:lpstr>
      <vt:lpstr>Wingdings</vt:lpstr>
      <vt:lpstr>9_White Template</vt:lpstr>
      <vt:lpstr>Responsible AI Workshop  Building and using Generative AI responsibly with Azure and beyond  A companion presentation for the eponym stater guide for data engineers, data scientists, AI developers, and other AI practitioners to harness Generative AI and Language Models responsibly.</vt:lpstr>
      <vt:lpstr>Présentation PowerPoint</vt:lpstr>
      <vt:lpstr>AI safety at Microsoft</vt:lpstr>
      <vt:lpstr>Présentation PowerPoint</vt:lpstr>
      <vt:lpstr>Présentation PowerPoint</vt:lpstr>
      <vt:lpstr>Generative AI apps introduce new risks</vt:lpstr>
      <vt:lpstr>Map potential risks</vt:lpstr>
      <vt:lpstr>The term “Red Teaming” has evolved</vt:lpstr>
      <vt:lpstr>Measure prioritized risks</vt:lpstr>
      <vt:lpstr>Manage identified risks</vt:lpstr>
      <vt:lpstr>Mitigation layers: Model layer</vt:lpstr>
      <vt:lpstr>Présentation PowerPoint</vt:lpstr>
      <vt:lpstr>Présentation PowerPoint</vt:lpstr>
      <vt:lpstr>Evaluate models for your use case</vt:lpstr>
      <vt:lpstr>Mitigation layers: Safety system</vt:lpstr>
      <vt:lpstr>Azure AI  Content Safety</vt:lpstr>
      <vt:lpstr>Deploy foundation models with a built-in safety system</vt:lpstr>
      <vt:lpstr>Prompt Shields for indirect attacks</vt:lpstr>
      <vt:lpstr>Groundedness Detection</vt:lpstr>
      <vt:lpstr>Mitigation layers: System message &amp; Grounding</vt:lpstr>
      <vt:lpstr>Recommended system message framework</vt:lpstr>
      <vt:lpstr>Safety system message templates</vt:lpstr>
      <vt:lpstr>XPIA mitigation System message &amp; Grounding </vt:lpstr>
      <vt:lpstr>Présentation PowerPoint</vt:lpstr>
      <vt:lpstr>Prompt engineering with prompt flow in Azure AI Studio</vt:lpstr>
      <vt:lpstr>How do you know if your mitigations are working? </vt:lpstr>
      <vt:lpstr>Azure AI Studio automated evaluations</vt:lpstr>
      <vt:lpstr>Azure AI Studio safety evaluations</vt:lpstr>
      <vt:lpstr>Mitigation layers: User experience</vt:lpstr>
      <vt:lpstr>Let’s learn together</vt:lpstr>
      <vt:lpstr>Présentation PowerPoint</vt:lpstr>
      <vt:lpstr>Mitigation layers: User experience - Learnings at Microsoft</vt:lpstr>
      <vt:lpstr>Operate the Generative AI app</vt:lpstr>
      <vt:lpstr>Monitoring for risks and safety </vt:lpstr>
      <vt:lpstr>Innovate confidently with a responsible AI platform</vt:lpstr>
      <vt:lpstr>Présentation PowerPoint</vt:lpstr>
      <vt:lpstr>Other resources for getting started</vt:lpstr>
      <vt:lpstr>Microsoft's first annual Responsible AI transparency report</vt:lpstr>
      <vt:lpstr>Présentation PowerPoint</vt:lpstr>
      <vt:lpstr>Key definitions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and using Generative AI responsibly with Azure and beyond</dc:title>
  <dc:creator/>
  <cp:lastModifiedBy>Philippe Beraud</cp:lastModifiedBy>
  <cp:revision>2</cp:revision>
  <cp:lastPrinted>2022-05-09T20:18:07Z</cp:lastPrinted>
  <dcterms:created xsi:type="dcterms:W3CDTF">2020-05-26T17:33:11Z</dcterms:created>
  <dcterms:modified xsi:type="dcterms:W3CDTF">2024-07-04T10:10:02Z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0x010100E9BF4A4DB9D36B48A55E3F7834BADA7C</vt:lpwstr>
  </property>
  <property fmtid="{D5CDD505-2E9C-101B-9397-08002B2CF9AE}" pid="3" name="MediaServiceImageTags">
    <vt:lpwstr/>
  </property>
  <property fmtid="{D5CDD505-2E9C-101B-9397-08002B2CF9AE}" pid="4" name="ClassificationContentMarkingHeaderLocations">
    <vt:lpwstr>9_White Template:8</vt:lpwstr>
  </property>
  <property fmtid="{D5CDD505-2E9C-101B-9397-08002B2CF9AE}" pid="5" name="ClassificationContentMarkingFooterText">
    <vt:lpwstr>Classified as Microsoft Highly Confidential</vt:lpwstr>
  </property>
  <property fmtid="{D5CDD505-2E9C-101B-9397-08002B2CF9AE}" pid="6" name="ClassificationContentMarkingHeaderText">
    <vt:lpwstr>Classified as Microsoft Highly Confidential</vt:lpwstr>
  </property>
</Properties>
</file>